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6" r:id="rId2"/>
    <p:sldId id="287" r:id="rId3"/>
    <p:sldId id="286" r:id="rId4"/>
    <p:sldId id="271" r:id="rId5"/>
    <p:sldId id="259" r:id="rId6"/>
    <p:sldId id="277" r:id="rId7"/>
    <p:sldId id="279" r:id="rId8"/>
    <p:sldId id="282" r:id="rId9"/>
    <p:sldId id="280" r:id="rId10"/>
    <p:sldId id="281" r:id="rId11"/>
    <p:sldId id="276" r:id="rId12"/>
    <p:sldId id="285" r:id="rId13"/>
    <p:sldId id="283" r:id="rId14"/>
    <p:sldId id="263" r:id="rId15"/>
    <p:sldId id="267" r:id="rId16"/>
    <p:sldId id="265" r:id="rId17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FIN" initials="LŽ" lastIdx="1" clrIdx="0">
    <p:extLst>
      <p:ext uri="{19B8F6BF-5375-455C-9EA6-DF929625EA0E}">
        <p15:presenceInfo xmlns:p15="http://schemas.microsoft.com/office/powerpoint/2012/main" userId="MF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rednji stil 4 - Isticanj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Svijetli stil 3 - Isticanj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8837" autoAdjust="0"/>
  </p:normalViewPr>
  <p:slideViewPr>
    <p:cSldViewPr snapToGrid="0">
      <p:cViewPr varScale="1">
        <p:scale>
          <a:sx n="102" d="100"/>
          <a:sy n="102" d="100"/>
        </p:scale>
        <p:origin x="8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ECCD62-3957-4CB3-AEBA-721F2D57A252}" type="doc">
      <dgm:prSet loTypeId="urn:microsoft.com/office/officeart/2005/8/layout/default" loCatId="list" qsTypeId="urn:microsoft.com/office/officeart/2005/8/quickstyle/simple4" qsCatId="simple" csTypeId="urn:microsoft.com/office/officeart/2005/8/colors/accent5_4" csCatId="accent5" phldr="1"/>
      <dgm:spPr/>
      <dgm:t>
        <a:bodyPr/>
        <a:lstStyle/>
        <a:p>
          <a:endParaRPr lang="hr-HR"/>
        </a:p>
      </dgm:t>
    </dgm:pt>
    <dgm:pt modelId="{0270674D-E196-48B4-A35D-5094A6BE929F}">
      <dgm:prSet custT="1"/>
      <dgm:spPr>
        <a:solidFill>
          <a:srgbClr val="002060"/>
        </a:solidFill>
      </dgm:spPr>
      <dgm:t>
        <a:bodyPr/>
        <a:lstStyle/>
        <a:p>
          <a:r>
            <a:rPr lang="hr-HR" sz="1500" dirty="0" smtClean="0">
              <a:latin typeface="Arial" panose="020B0604020202020204" pitchFamily="34" charset="0"/>
              <a:cs typeface="Arial" panose="020B0604020202020204" pitchFamily="34" charset="0"/>
            </a:rPr>
            <a:t>Uspostavljaju se stroža pravila oglašavanja kako bi se potrošače upozorilo na posljedice zaduživanja</a:t>
          </a:r>
          <a:endParaRPr lang="hr-HR" sz="15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AEAC6C-38AC-4DD5-8733-553F2899DF38}" type="parTrans" cxnId="{51D4029A-A402-4D88-AC21-73828C57E36D}">
      <dgm:prSet/>
      <dgm:spPr/>
      <dgm:t>
        <a:bodyPr/>
        <a:lstStyle/>
        <a:p>
          <a:endParaRPr lang="hr-HR" sz="1500"/>
        </a:p>
      </dgm:t>
    </dgm:pt>
    <dgm:pt modelId="{BF9105CE-D2DD-423C-842D-F5A1CAC69739}" type="sibTrans" cxnId="{51D4029A-A402-4D88-AC21-73828C57E36D}">
      <dgm:prSet/>
      <dgm:spPr/>
      <dgm:t>
        <a:bodyPr/>
        <a:lstStyle/>
        <a:p>
          <a:endParaRPr lang="hr-HR" sz="1500"/>
        </a:p>
      </dgm:t>
    </dgm:pt>
    <dgm:pt modelId="{9489C756-A93C-45AE-84DB-C14DE08C55A6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hr-HR" sz="1500" dirty="0" smtClean="0">
              <a:latin typeface="Arial" panose="020B0604020202020204" pitchFamily="34" charset="0"/>
              <a:cs typeface="Arial" panose="020B0604020202020204" pitchFamily="34" charset="0"/>
            </a:rPr>
            <a:t>Osigurava jasniji prikaz ključnih podataka iz ugovora o kreditu u informacijskom obrascu (SECCI)</a:t>
          </a:r>
          <a:endParaRPr lang="hr-HR" sz="15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FF2985-5819-4922-B65D-C3071AD36994}" type="parTrans" cxnId="{4353D99C-847C-427F-BF6C-42A7E23B26AF}">
      <dgm:prSet/>
      <dgm:spPr/>
      <dgm:t>
        <a:bodyPr/>
        <a:lstStyle/>
        <a:p>
          <a:endParaRPr lang="hr-HR" sz="1500"/>
        </a:p>
      </dgm:t>
    </dgm:pt>
    <dgm:pt modelId="{C3ADD21D-7D97-4912-9379-309C20F1A155}" type="sibTrans" cxnId="{4353D99C-847C-427F-BF6C-42A7E23B26AF}">
      <dgm:prSet/>
      <dgm:spPr/>
      <dgm:t>
        <a:bodyPr/>
        <a:lstStyle/>
        <a:p>
          <a:endParaRPr lang="hr-HR" sz="1500"/>
        </a:p>
      </dgm:t>
    </dgm:pt>
    <dgm:pt modelId="{70CD5BC0-CC41-4428-8917-09D51185CC9E}">
      <dgm:prSet custT="1"/>
      <dgm:spPr/>
      <dgm:t>
        <a:bodyPr/>
        <a:lstStyle/>
        <a:p>
          <a:r>
            <a:rPr lang="hr-HR" sz="1500" dirty="0" smtClean="0">
              <a:latin typeface="Arial" panose="020B0604020202020204" pitchFamily="34" charset="0"/>
              <a:cs typeface="Arial" panose="020B0604020202020204" pitchFamily="34" charset="0"/>
            </a:rPr>
            <a:t>Zahtijeva se primjereno ovlašćivanje vjerovnika i kreditnih posrednika od strane neovisnog tijela</a:t>
          </a:r>
          <a:endParaRPr lang="hr-HR" sz="15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ABFA79-B7DD-4F23-B4AA-71D641D1B22F}" type="parTrans" cxnId="{729D24F1-6E14-4933-80F6-BC4F5BEAC307}">
      <dgm:prSet/>
      <dgm:spPr/>
      <dgm:t>
        <a:bodyPr/>
        <a:lstStyle/>
        <a:p>
          <a:endParaRPr lang="hr-HR" sz="1500"/>
        </a:p>
      </dgm:t>
    </dgm:pt>
    <dgm:pt modelId="{26C52232-DCDE-40EF-A5DA-1635DF0E1C9C}" type="sibTrans" cxnId="{729D24F1-6E14-4933-80F6-BC4F5BEAC307}">
      <dgm:prSet/>
      <dgm:spPr/>
      <dgm:t>
        <a:bodyPr/>
        <a:lstStyle/>
        <a:p>
          <a:endParaRPr lang="hr-HR" sz="1500"/>
        </a:p>
      </dgm:t>
    </dgm:pt>
    <dgm:pt modelId="{CC64582B-BA20-4A7B-9654-7BA255A0EE65}">
      <dgm:prSet custT="1"/>
      <dgm:spPr/>
      <dgm:t>
        <a:bodyPr/>
        <a:lstStyle/>
        <a:p>
          <a:r>
            <a:rPr lang="hr-HR" sz="1500" dirty="0" smtClean="0">
              <a:latin typeface="Arial" panose="020B0604020202020204" pitchFamily="34" charset="0"/>
              <a:cs typeface="Arial" panose="020B0604020202020204" pitchFamily="34" charset="0"/>
            </a:rPr>
            <a:t>Potiču se države članice na razvijanje financijske pismenosti potrošača</a:t>
          </a:r>
          <a:endParaRPr lang="hr-HR" sz="15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BE8C0C-1632-42F0-901C-158983EEFCA2}" type="parTrans" cxnId="{C3D8B861-7563-4EB2-AA33-B115B7543F1B}">
      <dgm:prSet/>
      <dgm:spPr/>
      <dgm:t>
        <a:bodyPr/>
        <a:lstStyle/>
        <a:p>
          <a:endParaRPr lang="hr-HR" sz="1500"/>
        </a:p>
      </dgm:t>
    </dgm:pt>
    <dgm:pt modelId="{A29710C8-E046-4CB9-9263-8734C0C3C891}" type="sibTrans" cxnId="{C3D8B861-7563-4EB2-AA33-B115B7543F1B}">
      <dgm:prSet/>
      <dgm:spPr/>
      <dgm:t>
        <a:bodyPr/>
        <a:lstStyle/>
        <a:p>
          <a:endParaRPr lang="hr-HR" sz="1500"/>
        </a:p>
      </dgm:t>
    </dgm:pt>
    <dgm:pt modelId="{04E58BA4-BC3F-4887-8EC8-EB652323ADC8}">
      <dgm:prSet custT="1"/>
      <dgm:spPr/>
      <dgm:t>
        <a:bodyPr/>
        <a:lstStyle/>
        <a:p>
          <a:r>
            <a:rPr lang="hr-HR" sz="1500" dirty="0" smtClean="0">
              <a:latin typeface="Arial" panose="020B0604020202020204" pitchFamily="34" charset="0"/>
              <a:cs typeface="Arial" panose="020B0604020202020204" pitchFamily="34" charset="0"/>
            </a:rPr>
            <a:t>Uvodi se obveza uspostave savjetovanja o dugu</a:t>
          </a:r>
          <a:endParaRPr lang="hr-HR" sz="15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AB8789-AE2E-4D5C-8CEE-F8149AD5C965}" type="parTrans" cxnId="{64B0D0B3-3AF5-4685-A1B7-B3951E3D286E}">
      <dgm:prSet/>
      <dgm:spPr/>
      <dgm:t>
        <a:bodyPr/>
        <a:lstStyle/>
        <a:p>
          <a:endParaRPr lang="hr-HR"/>
        </a:p>
      </dgm:t>
    </dgm:pt>
    <dgm:pt modelId="{4AC02640-8FED-40A5-B0DF-0E58BBBFD8A9}" type="sibTrans" cxnId="{64B0D0B3-3AF5-4685-A1B7-B3951E3D286E}">
      <dgm:prSet/>
      <dgm:spPr/>
      <dgm:t>
        <a:bodyPr/>
        <a:lstStyle/>
        <a:p>
          <a:endParaRPr lang="hr-HR"/>
        </a:p>
      </dgm:t>
    </dgm:pt>
    <dgm:pt modelId="{7EA9B318-1599-4053-883E-60272D31A6B7}">
      <dgm:prSet custT="1"/>
      <dgm:spPr/>
      <dgm:t>
        <a:bodyPr/>
        <a:lstStyle/>
        <a:p>
          <a:r>
            <a:rPr lang="hr-HR" sz="1500" dirty="0" smtClean="0">
              <a:latin typeface="Arial" panose="020B0604020202020204" pitchFamily="34" charset="0"/>
              <a:cs typeface="Arial" panose="020B0604020202020204" pitchFamily="34" charset="0"/>
            </a:rPr>
            <a:t>Proširuje se područje primjene</a:t>
          </a:r>
          <a:endParaRPr lang="hr-HR" sz="15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1600E3-2444-4E7E-87BD-F1C79EE42AB3}" type="parTrans" cxnId="{BD94B3AA-7CC9-4BFE-8D95-F5C34924DFB1}">
      <dgm:prSet/>
      <dgm:spPr/>
      <dgm:t>
        <a:bodyPr/>
        <a:lstStyle/>
        <a:p>
          <a:endParaRPr lang="hr-HR"/>
        </a:p>
      </dgm:t>
    </dgm:pt>
    <dgm:pt modelId="{57AEB015-43D5-4512-89B9-48816E7C2489}" type="sibTrans" cxnId="{BD94B3AA-7CC9-4BFE-8D95-F5C34924DFB1}">
      <dgm:prSet/>
      <dgm:spPr/>
      <dgm:t>
        <a:bodyPr/>
        <a:lstStyle/>
        <a:p>
          <a:endParaRPr lang="hr-HR"/>
        </a:p>
      </dgm:t>
    </dgm:pt>
    <dgm:pt modelId="{1143F41C-7E46-4DAE-BC43-A64ACF3AEF34}">
      <dgm:prSet custT="1"/>
      <dgm:spPr/>
      <dgm:t>
        <a:bodyPr/>
        <a:lstStyle/>
        <a:p>
          <a:r>
            <a:rPr lang="pl-PL" sz="1500" dirty="0" smtClean="0">
              <a:latin typeface="Arial" panose="020B0604020202020204" pitchFamily="34" charset="0"/>
              <a:cs typeface="Arial" panose="020B0604020202020204" pitchFamily="34" charset="0"/>
            </a:rPr>
            <a:t>Uvode se stroži zahtjevi </a:t>
          </a:r>
          <a:r>
            <a:rPr lang="hr-HR" sz="1500" dirty="0" smtClean="0">
              <a:latin typeface="Arial" panose="020B0604020202020204" pitchFamily="34" charset="0"/>
              <a:cs typeface="Arial" panose="020B0604020202020204" pitchFamily="34" charset="0"/>
            </a:rPr>
            <a:t>u pogledu procjene kreditne sposobnosti</a:t>
          </a:r>
          <a:endParaRPr lang="hr-HR" sz="15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B96A84-0F77-409C-B001-40D91D6C1EA1}" type="parTrans" cxnId="{87D16B0F-960E-4939-B316-C0136C71B6E9}">
      <dgm:prSet/>
      <dgm:spPr/>
      <dgm:t>
        <a:bodyPr/>
        <a:lstStyle/>
        <a:p>
          <a:endParaRPr lang="hr-HR"/>
        </a:p>
      </dgm:t>
    </dgm:pt>
    <dgm:pt modelId="{B7D921B7-2A15-47F5-9968-9F864C0916D9}" type="sibTrans" cxnId="{87D16B0F-960E-4939-B316-C0136C71B6E9}">
      <dgm:prSet/>
      <dgm:spPr/>
      <dgm:t>
        <a:bodyPr/>
        <a:lstStyle/>
        <a:p>
          <a:endParaRPr lang="hr-HR"/>
        </a:p>
      </dgm:t>
    </dgm:pt>
    <dgm:pt modelId="{09BEF157-1726-42A2-9778-416577FC8ED2}">
      <dgm:prSet custT="1"/>
      <dgm:spPr/>
      <dgm:t>
        <a:bodyPr/>
        <a:lstStyle/>
        <a:p>
          <a:r>
            <a:rPr lang="hr-HR" sz="1500" dirty="0" smtClean="0">
              <a:latin typeface="Arial" panose="020B0604020202020204" pitchFamily="34" charset="0"/>
              <a:cs typeface="Arial" panose="020B0604020202020204" pitchFamily="34" charset="0"/>
            </a:rPr>
            <a:t>Osigurava se „pravo na zaborav” bivšim onkološkim bolesnicima prilikom izračuna police osiguranja poveznog s ugovorom o potrošačkom kreditu</a:t>
          </a:r>
          <a:endParaRPr lang="hr-HR" sz="15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AD59CC-9440-49BD-A057-CF0A75B929BE}" type="parTrans" cxnId="{16E8D1DE-89AD-43C6-9D3B-868864093233}">
      <dgm:prSet/>
      <dgm:spPr/>
      <dgm:t>
        <a:bodyPr/>
        <a:lstStyle/>
        <a:p>
          <a:endParaRPr lang="hr-HR"/>
        </a:p>
      </dgm:t>
    </dgm:pt>
    <dgm:pt modelId="{07F4171E-DD1A-46EB-B3BC-AB706FF3CFE4}" type="sibTrans" cxnId="{16E8D1DE-89AD-43C6-9D3B-868864093233}">
      <dgm:prSet/>
      <dgm:spPr/>
      <dgm:t>
        <a:bodyPr/>
        <a:lstStyle/>
        <a:p>
          <a:endParaRPr lang="hr-HR"/>
        </a:p>
      </dgm:t>
    </dgm:pt>
    <dgm:pt modelId="{5A4A3537-CC7B-4E38-874C-992051947D12}">
      <dgm:prSet custT="1"/>
      <dgm:spPr/>
      <dgm:t>
        <a:bodyPr/>
        <a:lstStyle/>
        <a:p>
          <a:r>
            <a:rPr lang="hr-HR" sz="1500" dirty="0" smtClean="0">
              <a:latin typeface="Arial" panose="020B0604020202020204" pitchFamily="34" charset="0"/>
              <a:cs typeface="Arial" panose="020B0604020202020204" pitchFamily="34" charset="0"/>
            </a:rPr>
            <a:t>Dopuštaju se prakse objedinjavanja usluga i izričito se zabranjuju prakse vezanja usluga</a:t>
          </a:r>
          <a:endParaRPr lang="hr-HR" sz="15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608CD2-0423-494F-B8F6-1B4604085C6D}" type="parTrans" cxnId="{17C49C25-C17A-433B-823C-70A120095C6A}">
      <dgm:prSet/>
      <dgm:spPr/>
      <dgm:t>
        <a:bodyPr/>
        <a:lstStyle/>
        <a:p>
          <a:endParaRPr lang="hr-HR"/>
        </a:p>
      </dgm:t>
    </dgm:pt>
    <dgm:pt modelId="{E5444CB1-93B3-4CEA-BC24-B43F7AD4FCA4}" type="sibTrans" cxnId="{17C49C25-C17A-433B-823C-70A120095C6A}">
      <dgm:prSet/>
      <dgm:spPr/>
      <dgm:t>
        <a:bodyPr/>
        <a:lstStyle/>
        <a:p>
          <a:endParaRPr lang="hr-HR"/>
        </a:p>
      </dgm:t>
    </dgm:pt>
    <dgm:pt modelId="{C1E84AA0-F028-43E7-A060-B8B3B15411AB}">
      <dgm:prSet custT="1"/>
      <dgm:spPr/>
      <dgm:t>
        <a:bodyPr/>
        <a:lstStyle/>
        <a:p>
          <a:r>
            <a:rPr lang="hr-HR" sz="1500" dirty="0" smtClean="0">
              <a:latin typeface="Arial" panose="020B0604020202020204" pitchFamily="34" charset="0"/>
              <a:cs typeface="Arial" panose="020B0604020202020204" pitchFamily="34" charset="0"/>
            </a:rPr>
            <a:t>Preciznije se uređuje pružanja savjetodavnih usluga od strane vjerovnika i kreditnih posrednika</a:t>
          </a:r>
          <a:endParaRPr lang="hr-HR" sz="15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B338FF-FADE-4261-ADFE-203B4C0E0D21}" type="parTrans" cxnId="{76A3A208-DE50-4525-BDAE-AF14682DBC54}">
      <dgm:prSet/>
      <dgm:spPr/>
      <dgm:t>
        <a:bodyPr/>
        <a:lstStyle/>
        <a:p>
          <a:endParaRPr lang="hr-HR"/>
        </a:p>
      </dgm:t>
    </dgm:pt>
    <dgm:pt modelId="{D7EFCC6B-1F81-471E-9C14-B51CF8B7483A}" type="sibTrans" cxnId="{76A3A208-DE50-4525-BDAE-AF14682DBC54}">
      <dgm:prSet/>
      <dgm:spPr/>
      <dgm:t>
        <a:bodyPr/>
        <a:lstStyle/>
        <a:p>
          <a:endParaRPr lang="hr-HR"/>
        </a:p>
      </dgm:t>
    </dgm:pt>
    <dgm:pt modelId="{78569C66-7598-48FB-A442-2371E338F60F}" type="pres">
      <dgm:prSet presAssocID="{47ECCD62-3957-4CB3-AEBA-721F2D57A25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E9AD9AA3-DA1D-4EA7-B08C-CA73F4B4A201}" type="pres">
      <dgm:prSet presAssocID="{0270674D-E196-48B4-A35D-5094A6BE929F}" presName="node" presStyleLbl="node1" presStyleIdx="0" presStyleCnt="10" custLinFactX="11522" custLinFactNeighborX="100000" custLinFactNeighborY="-175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462E1C9-4D98-45A4-89DC-91565B2C0C83}" type="pres">
      <dgm:prSet presAssocID="{BF9105CE-D2DD-423C-842D-F5A1CAC69739}" presName="sibTrans" presStyleCnt="0"/>
      <dgm:spPr/>
      <dgm:t>
        <a:bodyPr/>
        <a:lstStyle/>
        <a:p>
          <a:endParaRPr lang="hr-HR"/>
        </a:p>
      </dgm:t>
    </dgm:pt>
    <dgm:pt modelId="{33454271-EC7A-49FF-B751-E752C76E2C0D}" type="pres">
      <dgm:prSet presAssocID="{7EA9B318-1599-4053-883E-60272D31A6B7}" presName="node" presStyleLbl="node1" presStyleIdx="1" presStyleCnt="10" custLinFactX="-8022" custLinFactNeighborX="-100000" custLinFactNeighborY="-2549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60E3305-DF97-4EAF-8564-57E50471EC30}" type="pres">
      <dgm:prSet presAssocID="{57AEB015-43D5-4512-89B9-48816E7C2489}" presName="sibTrans" presStyleCnt="0"/>
      <dgm:spPr/>
    </dgm:pt>
    <dgm:pt modelId="{A603140D-0BEB-4B6B-B4B9-C1CA4EE3128F}" type="pres">
      <dgm:prSet presAssocID="{9489C756-A93C-45AE-84DB-C14DE08C55A6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88055720-E293-4B72-AD94-1EA9B02F288F}" type="pres">
      <dgm:prSet presAssocID="{C3ADD21D-7D97-4912-9379-309C20F1A155}" presName="sibTrans" presStyleCnt="0"/>
      <dgm:spPr/>
      <dgm:t>
        <a:bodyPr/>
        <a:lstStyle/>
        <a:p>
          <a:endParaRPr lang="hr-HR"/>
        </a:p>
      </dgm:t>
    </dgm:pt>
    <dgm:pt modelId="{A529C877-C92B-40F8-AD7B-5E017F535E0E}" type="pres">
      <dgm:prSet presAssocID="{1143F41C-7E46-4DAE-BC43-A64ACF3AEF34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A8EA36DF-E2A9-4A5D-9045-E3F0636A8B97}" type="pres">
      <dgm:prSet presAssocID="{B7D921B7-2A15-47F5-9968-9F864C0916D9}" presName="sibTrans" presStyleCnt="0"/>
      <dgm:spPr/>
    </dgm:pt>
    <dgm:pt modelId="{8CDF04E7-A086-489B-BB67-3031FC3E2751}" type="pres">
      <dgm:prSet presAssocID="{5A4A3537-CC7B-4E38-874C-992051947D12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F30F7B79-5361-4233-B4D5-86670A6A3066}" type="pres">
      <dgm:prSet presAssocID="{E5444CB1-93B3-4CEA-BC24-B43F7AD4FCA4}" presName="sibTrans" presStyleCnt="0"/>
      <dgm:spPr/>
    </dgm:pt>
    <dgm:pt modelId="{DA558769-1723-4CBB-8202-120EA3E00EB1}" type="pres">
      <dgm:prSet presAssocID="{09BEF157-1726-42A2-9778-416577FC8ED2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1DF8EDB3-E917-4115-B3B3-E75FB7147994}" type="pres">
      <dgm:prSet presAssocID="{07F4171E-DD1A-46EB-B3BC-AB706FF3CFE4}" presName="sibTrans" presStyleCnt="0"/>
      <dgm:spPr/>
    </dgm:pt>
    <dgm:pt modelId="{38262ADE-16FC-489F-9834-51E2AE44770C}" type="pres">
      <dgm:prSet presAssocID="{C1E84AA0-F028-43E7-A060-B8B3B15411AB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0374664-A2A2-4026-90DC-FEEBABFB2882}" type="pres">
      <dgm:prSet presAssocID="{D7EFCC6B-1F81-471E-9C14-B51CF8B7483A}" presName="sibTrans" presStyleCnt="0"/>
      <dgm:spPr/>
    </dgm:pt>
    <dgm:pt modelId="{95EB0081-F0CC-4CBE-9828-6517A40922B8}" type="pres">
      <dgm:prSet presAssocID="{70CD5BC0-CC41-4428-8917-09D51185CC9E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94C89B4-1145-4E71-AEB8-88CD10435772}" type="pres">
      <dgm:prSet presAssocID="{26C52232-DCDE-40EF-A5DA-1635DF0E1C9C}" presName="sibTrans" presStyleCnt="0"/>
      <dgm:spPr/>
      <dgm:t>
        <a:bodyPr/>
        <a:lstStyle/>
        <a:p>
          <a:endParaRPr lang="hr-HR"/>
        </a:p>
      </dgm:t>
    </dgm:pt>
    <dgm:pt modelId="{D7816020-97FE-460B-9DBC-26F4D6F8FDCA}" type="pres">
      <dgm:prSet presAssocID="{CC64582B-BA20-4A7B-9654-7BA255A0EE65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EC6B4E30-FC97-40CD-8A14-183108C1258A}" type="pres">
      <dgm:prSet presAssocID="{A29710C8-E046-4CB9-9263-8734C0C3C891}" presName="sibTrans" presStyleCnt="0"/>
      <dgm:spPr/>
      <dgm:t>
        <a:bodyPr/>
        <a:lstStyle/>
        <a:p>
          <a:endParaRPr lang="hr-HR"/>
        </a:p>
      </dgm:t>
    </dgm:pt>
    <dgm:pt modelId="{17FDF8BA-B1BC-4F46-8734-0DCD64B4B0AC}" type="pres">
      <dgm:prSet presAssocID="{04E58BA4-BC3F-4887-8EC8-EB652323ADC8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76A3A208-DE50-4525-BDAE-AF14682DBC54}" srcId="{47ECCD62-3957-4CB3-AEBA-721F2D57A252}" destId="{C1E84AA0-F028-43E7-A060-B8B3B15411AB}" srcOrd="6" destOrd="0" parTransId="{5AB338FF-FADE-4261-ADFE-203B4C0E0D21}" sibTransId="{D7EFCC6B-1F81-471E-9C14-B51CF8B7483A}"/>
    <dgm:cxn modelId="{BD94B3AA-7CC9-4BFE-8D95-F5C34924DFB1}" srcId="{47ECCD62-3957-4CB3-AEBA-721F2D57A252}" destId="{7EA9B318-1599-4053-883E-60272D31A6B7}" srcOrd="1" destOrd="0" parTransId="{0C1600E3-2444-4E7E-87BD-F1C79EE42AB3}" sibTransId="{57AEB015-43D5-4512-89B9-48816E7C2489}"/>
    <dgm:cxn modelId="{75470106-E77B-4230-96E1-DE397898D4F0}" type="presOf" srcId="{04E58BA4-BC3F-4887-8EC8-EB652323ADC8}" destId="{17FDF8BA-B1BC-4F46-8734-0DCD64B4B0AC}" srcOrd="0" destOrd="0" presId="urn:microsoft.com/office/officeart/2005/8/layout/default"/>
    <dgm:cxn modelId="{87D16B0F-960E-4939-B316-C0136C71B6E9}" srcId="{47ECCD62-3957-4CB3-AEBA-721F2D57A252}" destId="{1143F41C-7E46-4DAE-BC43-A64ACF3AEF34}" srcOrd="3" destOrd="0" parTransId="{5FB96A84-0F77-409C-B001-40D91D6C1EA1}" sibTransId="{B7D921B7-2A15-47F5-9968-9F864C0916D9}"/>
    <dgm:cxn modelId="{92C91080-35EB-404D-BED6-BF35D6BE924F}" type="presOf" srcId="{0270674D-E196-48B4-A35D-5094A6BE929F}" destId="{E9AD9AA3-DA1D-4EA7-B08C-CA73F4B4A201}" srcOrd="0" destOrd="0" presId="urn:microsoft.com/office/officeart/2005/8/layout/default"/>
    <dgm:cxn modelId="{FF844E6B-D387-4983-B4C1-B682A1CCC225}" type="presOf" srcId="{1143F41C-7E46-4DAE-BC43-A64ACF3AEF34}" destId="{A529C877-C92B-40F8-AD7B-5E017F535E0E}" srcOrd="0" destOrd="0" presId="urn:microsoft.com/office/officeart/2005/8/layout/default"/>
    <dgm:cxn modelId="{E996C492-7FAB-4107-B58E-BA4250D47DB3}" type="presOf" srcId="{5A4A3537-CC7B-4E38-874C-992051947D12}" destId="{8CDF04E7-A086-489B-BB67-3031FC3E2751}" srcOrd="0" destOrd="0" presId="urn:microsoft.com/office/officeart/2005/8/layout/default"/>
    <dgm:cxn modelId="{16E8D1DE-89AD-43C6-9D3B-868864093233}" srcId="{47ECCD62-3957-4CB3-AEBA-721F2D57A252}" destId="{09BEF157-1726-42A2-9778-416577FC8ED2}" srcOrd="5" destOrd="0" parTransId="{5FAD59CC-9440-49BD-A057-CF0A75B929BE}" sibTransId="{07F4171E-DD1A-46EB-B3BC-AB706FF3CFE4}"/>
    <dgm:cxn modelId="{DF8C2AA5-E738-4B15-9ADE-11138FD95525}" type="presOf" srcId="{9489C756-A93C-45AE-84DB-C14DE08C55A6}" destId="{A603140D-0BEB-4B6B-B4B9-C1CA4EE3128F}" srcOrd="0" destOrd="0" presId="urn:microsoft.com/office/officeart/2005/8/layout/default"/>
    <dgm:cxn modelId="{E9C115D9-AB69-4AE2-859A-68B9A90B1B1D}" type="presOf" srcId="{09BEF157-1726-42A2-9778-416577FC8ED2}" destId="{DA558769-1723-4CBB-8202-120EA3E00EB1}" srcOrd="0" destOrd="0" presId="urn:microsoft.com/office/officeart/2005/8/layout/default"/>
    <dgm:cxn modelId="{5A8474BA-B4F4-4C05-812F-CA619B8C2AC3}" type="presOf" srcId="{70CD5BC0-CC41-4428-8917-09D51185CC9E}" destId="{95EB0081-F0CC-4CBE-9828-6517A40922B8}" srcOrd="0" destOrd="0" presId="urn:microsoft.com/office/officeart/2005/8/layout/default"/>
    <dgm:cxn modelId="{17C49C25-C17A-433B-823C-70A120095C6A}" srcId="{47ECCD62-3957-4CB3-AEBA-721F2D57A252}" destId="{5A4A3537-CC7B-4E38-874C-992051947D12}" srcOrd="4" destOrd="0" parTransId="{A1608CD2-0423-494F-B8F6-1B4604085C6D}" sibTransId="{E5444CB1-93B3-4CEA-BC24-B43F7AD4FCA4}"/>
    <dgm:cxn modelId="{8CC667DE-2DFC-4C83-AD49-BA5B9A30113E}" type="presOf" srcId="{CC64582B-BA20-4A7B-9654-7BA255A0EE65}" destId="{D7816020-97FE-460B-9DBC-26F4D6F8FDCA}" srcOrd="0" destOrd="0" presId="urn:microsoft.com/office/officeart/2005/8/layout/default"/>
    <dgm:cxn modelId="{2BE77486-A4E8-4E47-BB1A-A08D6620F3DA}" type="presOf" srcId="{47ECCD62-3957-4CB3-AEBA-721F2D57A252}" destId="{78569C66-7598-48FB-A442-2371E338F60F}" srcOrd="0" destOrd="0" presId="urn:microsoft.com/office/officeart/2005/8/layout/default"/>
    <dgm:cxn modelId="{4353D99C-847C-427F-BF6C-42A7E23B26AF}" srcId="{47ECCD62-3957-4CB3-AEBA-721F2D57A252}" destId="{9489C756-A93C-45AE-84DB-C14DE08C55A6}" srcOrd="2" destOrd="0" parTransId="{82FF2985-5819-4922-B65D-C3071AD36994}" sibTransId="{C3ADD21D-7D97-4912-9379-309C20F1A155}"/>
    <dgm:cxn modelId="{C158C653-4155-46B1-8E16-4D612A098A4E}" type="presOf" srcId="{7EA9B318-1599-4053-883E-60272D31A6B7}" destId="{33454271-EC7A-49FF-B751-E752C76E2C0D}" srcOrd="0" destOrd="0" presId="urn:microsoft.com/office/officeart/2005/8/layout/default"/>
    <dgm:cxn modelId="{ECFCE725-9832-4D1D-9389-A0683FDEC00E}" type="presOf" srcId="{C1E84AA0-F028-43E7-A060-B8B3B15411AB}" destId="{38262ADE-16FC-489F-9834-51E2AE44770C}" srcOrd="0" destOrd="0" presId="urn:microsoft.com/office/officeart/2005/8/layout/default"/>
    <dgm:cxn modelId="{64B0D0B3-3AF5-4685-A1B7-B3951E3D286E}" srcId="{47ECCD62-3957-4CB3-AEBA-721F2D57A252}" destId="{04E58BA4-BC3F-4887-8EC8-EB652323ADC8}" srcOrd="9" destOrd="0" parTransId="{ACAB8789-AE2E-4D5C-8CEE-F8149AD5C965}" sibTransId="{4AC02640-8FED-40A5-B0DF-0E58BBBFD8A9}"/>
    <dgm:cxn modelId="{51D4029A-A402-4D88-AC21-73828C57E36D}" srcId="{47ECCD62-3957-4CB3-AEBA-721F2D57A252}" destId="{0270674D-E196-48B4-A35D-5094A6BE929F}" srcOrd="0" destOrd="0" parTransId="{D8AEAC6C-38AC-4DD5-8733-553F2899DF38}" sibTransId="{BF9105CE-D2DD-423C-842D-F5A1CAC69739}"/>
    <dgm:cxn modelId="{729D24F1-6E14-4933-80F6-BC4F5BEAC307}" srcId="{47ECCD62-3957-4CB3-AEBA-721F2D57A252}" destId="{70CD5BC0-CC41-4428-8917-09D51185CC9E}" srcOrd="7" destOrd="0" parTransId="{A2ABFA79-B7DD-4F23-B4AA-71D641D1B22F}" sibTransId="{26C52232-DCDE-40EF-A5DA-1635DF0E1C9C}"/>
    <dgm:cxn modelId="{C3D8B861-7563-4EB2-AA33-B115B7543F1B}" srcId="{47ECCD62-3957-4CB3-AEBA-721F2D57A252}" destId="{CC64582B-BA20-4A7B-9654-7BA255A0EE65}" srcOrd="8" destOrd="0" parTransId="{36BE8C0C-1632-42F0-901C-158983EEFCA2}" sibTransId="{A29710C8-E046-4CB9-9263-8734C0C3C891}"/>
    <dgm:cxn modelId="{B7123A22-2AEB-4C4F-81EF-C7F8E1BE8E83}" type="presParOf" srcId="{78569C66-7598-48FB-A442-2371E338F60F}" destId="{E9AD9AA3-DA1D-4EA7-B08C-CA73F4B4A201}" srcOrd="0" destOrd="0" presId="urn:microsoft.com/office/officeart/2005/8/layout/default"/>
    <dgm:cxn modelId="{BCB1B7A6-475C-4AB9-B5F2-A216EE514ACF}" type="presParOf" srcId="{78569C66-7598-48FB-A442-2371E338F60F}" destId="{F462E1C9-4D98-45A4-89DC-91565B2C0C83}" srcOrd="1" destOrd="0" presId="urn:microsoft.com/office/officeart/2005/8/layout/default"/>
    <dgm:cxn modelId="{B38B2D01-1715-443A-9BB9-6C918CF0C57E}" type="presParOf" srcId="{78569C66-7598-48FB-A442-2371E338F60F}" destId="{33454271-EC7A-49FF-B751-E752C76E2C0D}" srcOrd="2" destOrd="0" presId="urn:microsoft.com/office/officeart/2005/8/layout/default"/>
    <dgm:cxn modelId="{C69F3722-51BE-4E61-9A64-37EAEBBF1823}" type="presParOf" srcId="{78569C66-7598-48FB-A442-2371E338F60F}" destId="{F60E3305-DF97-4EAF-8564-57E50471EC30}" srcOrd="3" destOrd="0" presId="urn:microsoft.com/office/officeart/2005/8/layout/default"/>
    <dgm:cxn modelId="{992C8E7D-B881-40F0-A313-A6E308EE371F}" type="presParOf" srcId="{78569C66-7598-48FB-A442-2371E338F60F}" destId="{A603140D-0BEB-4B6B-B4B9-C1CA4EE3128F}" srcOrd="4" destOrd="0" presId="urn:microsoft.com/office/officeart/2005/8/layout/default"/>
    <dgm:cxn modelId="{02CB1269-116B-42A5-B55C-5CE2E721DB10}" type="presParOf" srcId="{78569C66-7598-48FB-A442-2371E338F60F}" destId="{88055720-E293-4B72-AD94-1EA9B02F288F}" srcOrd="5" destOrd="0" presId="urn:microsoft.com/office/officeart/2005/8/layout/default"/>
    <dgm:cxn modelId="{0614FC13-D6C5-4265-AEC8-E969D49083C0}" type="presParOf" srcId="{78569C66-7598-48FB-A442-2371E338F60F}" destId="{A529C877-C92B-40F8-AD7B-5E017F535E0E}" srcOrd="6" destOrd="0" presId="urn:microsoft.com/office/officeart/2005/8/layout/default"/>
    <dgm:cxn modelId="{B4F68BEE-532E-4A2B-AC7B-54AE0DF57D86}" type="presParOf" srcId="{78569C66-7598-48FB-A442-2371E338F60F}" destId="{A8EA36DF-E2A9-4A5D-9045-E3F0636A8B97}" srcOrd="7" destOrd="0" presId="urn:microsoft.com/office/officeart/2005/8/layout/default"/>
    <dgm:cxn modelId="{84432625-DC62-4EBD-9E74-F8DAC93B7CBA}" type="presParOf" srcId="{78569C66-7598-48FB-A442-2371E338F60F}" destId="{8CDF04E7-A086-489B-BB67-3031FC3E2751}" srcOrd="8" destOrd="0" presId="urn:microsoft.com/office/officeart/2005/8/layout/default"/>
    <dgm:cxn modelId="{FD71ED0E-E00E-46F7-BB66-524AC4DCF1C6}" type="presParOf" srcId="{78569C66-7598-48FB-A442-2371E338F60F}" destId="{F30F7B79-5361-4233-B4D5-86670A6A3066}" srcOrd="9" destOrd="0" presId="urn:microsoft.com/office/officeart/2005/8/layout/default"/>
    <dgm:cxn modelId="{064B60BF-8B92-4D6E-96ED-ED324D3D8B3A}" type="presParOf" srcId="{78569C66-7598-48FB-A442-2371E338F60F}" destId="{DA558769-1723-4CBB-8202-120EA3E00EB1}" srcOrd="10" destOrd="0" presId="urn:microsoft.com/office/officeart/2005/8/layout/default"/>
    <dgm:cxn modelId="{A4428199-A684-4B30-BB08-C16FC1E90B6B}" type="presParOf" srcId="{78569C66-7598-48FB-A442-2371E338F60F}" destId="{1DF8EDB3-E917-4115-B3B3-E75FB7147994}" srcOrd="11" destOrd="0" presId="urn:microsoft.com/office/officeart/2005/8/layout/default"/>
    <dgm:cxn modelId="{BB085749-EDB1-43E2-AE4A-B572E839267C}" type="presParOf" srcId="{78569C66-7598-48FB-A442-2371E338F60F}" destId="{38262ADE-16FC-489F-9834-51E2AE44770C}" srcOrd="12" destOrd="0" presId="urn:microsoft.com/office/officeart/2005/8/layout/default"/>
    <dgm:cxn modelId="{3A01FCB8-BDB4-4083-9E48-1CF9127633B9}" type="presParOf" srcId="{78569C66-7598-48FB-A442-2371E338F60F}" destId="{B0374664-A2A2-4026-90DC-FEEBABFB2882}" srcOrd="13" destOrd="0" presId="urn:microsoft.com/office/officeart/2005/8/layout/default"/>
    <dgm:cxn modelId="{B53BCF06-9304-4843-92EA-D08652E1D1C3}" type="presParOf" srcId="{78569C66-7598-48FB-A442-2371E338F60F}" destId="{95EB0081-F0CC-4CBE-9828-6517A40922B8}" srcOrd="14" destOrd="0" presId="urn:microsoft.com/office/officeart/2005/8/layout/default"/>
    <dgm:cxn modelId="{A4CACBCC-EE3D-47FA-84F5-3C01D3CE449F}" type="presParOf" srcId="{78569C66-7598-48FB-A442-2371E338F60F}" destId="{594C89B4-1145-4E71-AEB8-88CD10435772}" srcOrd="15" destOrd="0" presId="urn:microsoft.com/office/officeart/2005/8/layout/default"/>
    <dgm:cxn modelId="{AE8DA277-3A87-4FA3-8200-BB6A1DF45301}" type="presParOf" srcId="{78569C66-7598-48FB-A442-2371E338F60F}" destId="{D7816020-97FE-460B-9DBC-26F4D6F8FDCA}" srcOrd="16" destOrd="0" presId="urn:microsoft.com/office/officeart/2005/8/layout/default"/>
    <dgm:cxn modelId="{4D045101-BB4B-480B-AF42-C324DB248300}" type="presParOf" srcId="{78569C66-7598-48FB-A442-2371E338F60F}" destId="{EC6B4E30-FC97-40CD-8A14-183108C1258A}" srcOrd="17" destOrd="0" presId="urn:microsoft.com/office/officeart/2005/8/layout/default"/>
    <dgm:cxn modelId="{E6740DB6-6FB4-49B5-BA2B-78EABA6111F7}" type="presParOf" srcId="{78569C66-7598-48FB-A442-2371E338F60F}" destId="{17FDF8BA-B1BC-4F46-8734-0DCD64B4B0AC}" srcOrd="18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103C8C-811F-4BD1-8966-B28FCAA26AB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3E7958C9-A52C-4AA8-BE11-22CA23291529}">
      <dgm:prSet custT="1"/>
      <dgm:spPr>
        <a:solidFill>
          <a:srgbClr val="002060"/>
        </a:solidFill>
      </dgm:spPr>
      <dgm:t>
        <a:bodyPr/>
        <a:lstStyle/>
        <a:p>
          <a:r>
            <a:rPr lang="hr-HR" sz="1500" dirty="0">
              <a:latin typeface="Times New Roman" panose="02020603050405020304" pitchFamily="18" charset="0"/>
              <a:cs typeface="Times New Roman" panose="02020603050405020304" pitchFamily="18" charset="0"/>
            </a:rPr>
            <a:t>I.	OPĆE ODREDBE</a:t>
          </a:r>
        </a:p>
      </dgm:t>
    </dgm:pt>
    <dgm:pt modelId="{3D4A05DE-46E0-4FDB-954F-F7B5063D4DAC}" type="parTrans" cxnId="{8C6E3CF6-B82F-44B3-9AB2-E50845047FFF}">
      <dgm:prSet/>
      <dgm:spPr/>
      <dgm:t>
        <a:bodyPr/>
        <a:lstStyle/>
        <a:p>
          <a:endParaRPr lang="hr-HR" sz="1050"/>
        </a:p>
      </dgm:t>
    </dgm:pt>
    <dgm:pt modelId="{62B76A71-F9F4-4272-8EAF-35D3B2E11BAA}" type="sibTrans" cxnId="{8C6E3CF6-B82F-44B3-9AB2-E50845047FFF}">
      <dgm:prSet/>
      <dgm:spPr/>
      <dgm:t>
        <a:bodyPr/>
        <a:lstStyle/>
        <a:p>
          <a:endParaRPr lang="hr-HR" sz="1050"/>
        </a:p>
      </dgm:t>
    </dgm:pt>
    <dgm:pt modelId="{C91CFEC5-023E-450C-8A95-D0E90E1644E9}">
      <dgm:prSet custT="1"/>
      <dgm:spPr>
        <a:solidFill>
          <a:srgbClr val="002060"/>
        </a:solidFill>
      </dgm:spPr>
      <dgm:t>
        <a:bodyPr/>
        <a:lstStyle/>
        <a:p>
          <a:r>
            <a:rPr lang="hr-HR" sz="1500" dirty="0">
              <a:latin typeface="Times New Roman" panose="02020603050405020304" pitchFamily="18" charset="0"/>
              <a:cs typeface="Times New Roman" panose="02020603050405020304" pitchFamily="18" charset="0"/>
            </a:rPr>
            <a:t>II.	</a:t>
          </a:r>
          <a:r>
            <a:rPr lang="hr-HR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TEMELJNA NAČELA</a:t>
          </a:r>
          <a:endParaRPr lang="hr-HR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068665-AB4E-495D-ACB9-740940774A77}" type="parTrans" cxnId="{4F48E59C-F242-4522-830D-568658CBFEB6}">
      <dgm:prSet/>
      <dgm:spPr/>
      <dgm:t>
        <a:bodyPr/>
        <a:lstStyle/>
        <a:p>
          <a:endParaRPr lang="hr-HR" sz="1050"/>
        </a:p>
      </dgm:t>
    </dgm:pt>
    <dgm:pt modelId="{F6264ED7-F0D9-454E-BFBC-5C732C35B7C6}" type="sibTrans" cxnId="{4F48E59C-F242-4522-830D-568658CBFEB6}">
      <dgm:prSet/>
      <dgm:spPr/>
      <dgm:t>
        <a:bodyPr/>
        <a:lstStyle/>
        <a:p>
          <a:endParaRPr lang="hr-HR" sz="1050"/>
        </a:p>
      </dgm:t>
    </dgm:pt>
    <dgm:pt modelId="{51E60BC0-1A02-4365-AEA8-91A190350585}">
      <dgm:prSet custT="1"/>
      <dgm:spPr>
        <a:solidFill>
          <a:srgbClr val="002060"/>
        </a:solidFill>
      </dgm:spPr>
      <dgm:t>
        <a:bodyPr/>
        <a:lstStyle/>
        <a:p>
          <a:r>
            <a:rPr lang="hr-HR" sz="1500" dirty="0">
              <a:latin typeface="Times New Roman" panose="02020603050405020304" pitchFamily="18" charset="0"/>
              <a:cs typeface="Times New Roman" panose="02020603050405020304" pitchFamily="18" charset="0"/>
            </a:rPr>
            <a:t>III.	</a:t>
          </a:r>
          <a:r>
            <a:rPr lang="hr-HR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INFORMACIJE I POSTUPCI PRIJE SKLAPANJA UGOVORA O KREDITU </a:t>
          </a:r>
          <a:endParaRPr lang="hr-HR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6B4F70-E803-4686-A4F9-3B8B271F6269}" type="parTrans" cxnId="{192EF0A6-E085-4819-AC54-031164589FD6}">
      <dgm:prSet/>
      <dgm:spPr/>
      <dgm:t>
        <a:bodyPr/>
        <a:lstStyle/>
        <a:p>
          <a:endParaRPr lang="hr-HR" sz="1050"/>
        </a:p>
      </dgm:t>
    </dgm:pt>
    <dgm:pt modelId="{1A2DC795-A1E7-41DB-A7DC-6CC0CF6F98EF}" type="sibTrans" cxnId="{192EF0A6-E085-4819-AC54-031164589FD6}">
      <dgm:prSet/>
      <dgm:spPr/>
      <dgm:t>
        <a:bodyPr/>
        <a:lstStyle/>
        <a:p>
          <a:endParaRPr lang="hr-HR" sz="1050"/>
        </a:p>
      </dgm:t>
    </dgm:pt>
    <dgm:pt modelId="{2AC9EF2E-708E-4FBF-8184-4496D97D7446}">
      <dgm:prSet custT="1"/>
      <dgm:spPr>
        <a:solidFill>
          <a:srgbClr val="002060"/>
        </a:solidFill>
      </dgm:spPr>
      <dgm:t>
        <a:bodyPr/>
        <a:lstStyle/>
        <a:p>
          <a:r>
            <a:rPr lang="hr-HR" sz="1500" dirty="0">
              <a:latin typeface="Times New Roman" panose="02020603050405020304" pitchFamily="18" charset="0"/>
              <a:cs typeface="Times New Roman" panose="02020603050405020304" pitchFamily="18" charset="0"/>
            </a:rPr>
            <a:t>IV.	</a:t>
          </a:r>
          <a:r>
            <a:rPr lang="hr-HR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PRAKSE VEZANJA I OBJEDINJAVANJA USLUGA</a:t>
          </a:r>
          <a:endParaRPr lang="hr-HR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BE2402-649E-4E50-B2AA-F9AEB3B11B7B}" type="parTrans" cxnId="{C2B9EE13-3268-46B9-BBA4-D3E60D80B4EA}">
      <dgm:prSet/>
      <dgm:spPr/>
      <dgm:t>
        <a:bodyPr/>
        <a:lstStyle/>
        <a:p>
          <a:endParaRPr lang="hr-HR" sz="1050"/>
        </a:p>
      </dgm:t>
    </dgm:pt>
    <dgm:pt modelId="{DBE848BC-D0FA-4373-BB24-5B9868BA7944}" type="sibTrans" cxnId="{C2B9EE13-3268-46B9-BBA4-D3E60D80B4EA}">
      <dgm:prSet/>
      <dgm:spPr/>
      <dgm:t>
        <a:bodyPr/>
        <a:lstStyle/>
        <a:p>
          <a:endParaRPr lang="hr-HR" sz="1050"/>
        </a:p>
      </dgm:t>
    </dgm:pt>
    <dgm:pt modelId="{E00579F4-A48C-4F9B-9B84-819CA19871D0}">
      <dgm:prSet custT="1"/>
      <dgm:spPr>
        <a:solidFill>
          <a:srgbClr val="002060"/>
        </a:solidFill>
      </dgm:spPr>
      <dgm:t>
        <a:bodyPr/>
        <a:lstStyle/>
        <a:p>
          <a:r>
            <a:rPr lang="hr-HR" sz="1500" dirty="0">
              <a:latin typeface="Times New Roman" panose="02020603050405020304" pitchFamily="18" charset="0"/>
              <a:cs typeface="Times New Roman" panose="02020603050405020304" pitchFamily="18" charset="0"/>
            </a:rPr>
            <a:t>V.	</a:t>
          </a:r>
          <a:r>
            <a:rPr lang="hr-HR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PROCJENA KREDITNE SPOSOBNOSTI I PRISTUP KREIDTNIM REGISTRIMA</a:t>
          </a:r>
          <a:endParaRPr lang="hr-HR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66ECD4-C92C-4B59-BB6F-9931A2D58EA5}" type="parTrans" cxnId="{DBA8B87A-2C1F-46D1-AB44-C43848442EB7}">
      <dgm:prSet/>
      <dgm:spPr/>
      <dgm:t>
        <a:bodyPr/>
        <a:lstStyle/>
        <a:p>
          <a:endParaRPr lang="hr-HR" sz="1050"/>
        </a:p>
      </dgm:t>
    </dgm:pt>
    <dgm:pt modelId="{2576AE8A-12EB-45A0-88DB-AEC341583C5F}" type="sibTrans" cxnId="{DBA8B87A-2C1F-46D1-AB44-C43848442EB7}">
      <dgm:prSet/>
      <dgm:spPr/>
      <dgm:t>
        <a:bodyPr/>
        <a:lstStyle/>
        <a:p>
          <a:endParaRPr lang="hr-HR" sz="1050"/>
        </a:p>
      </dgm:t>
    </dgm:pt>
    <dgm:pt modelId="{D5CCCE92-A066-4C5D-A9A4-B4A6553C9D42}">
      <dgm:prSet custT="1"/>
      <dgm:spPr>
        <a:solidFill>
          <a:srgbClr val="002060"/>
        </a:solidFill>
      </dgm:spPr>
      <dgm:t>
        <a:bodyPr/>
        <a:lstStyle/>
        <a:p>
          <a:r>
            <a:rPr lang="hr-HR" sz="1500" dirty="0">
              <a:latin typeface="Times New Roman" panose="02020603050405020304" pitchFamily="18" charset="0"/>
              <a:cs typeface="Times New Roman" panose="02020603050405020304" pitchFamily="18" charset="0"/>
            </a:rPr>
            <a:t>VI.	</a:t>
          </a:r>
          <a:r>
            <a:rPr lang="hr-HR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UGOVOR O KREDITU</a:t>
          </a:r>
          <a:endParaRPr lang="hr-HR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A01C3B-833F-449F-9AB2-51ADD873CFD3}" type="parTrans" cxnId="{583D1D20-E7CD-4AC3-A5D5-E79FDFBE5519}">
      <dgm:prSet/>
      <dgm:spPr/>
      <dgm:t>
        <a:bodyPr/>
        <a:lstStyle/>
        <a:p>
          <a:endParaRPr lang="hr-HR" sz="1050"/>
        </a:p>
      </dgm:t>
    </dgm:pt>
    <dgm:pt modelId="{6269F5C7-84C6-475D-8856-022C9AA357D2}" type="sibTrans" cxnId="{583D1D20-E7CD-4AC3-A5D5-E79FDFBE5519}">
      <dgm:prSet/>
      <dgm:spPr/>
      <dgm:t>
        <a:bodyPr/>
        <a:lstStyle/>
        <a:p>
          <a:endParaRPr lang="hr-HR" sz="1050"/>
        </a:p>
      </dgm:t>
    </dgm:pt>
    <dgm:pt modelId="{5AFCE466-12D2-4E82-9869-4C9B6F6CEF27}">
      <dgm:prSet custT="1"/>
      <dgm:spPr>
        <a:solidFill>
          <a:srgbClr val="002060"/>
        </a:solidFill>
      </dgm:spPr>
      <dgm:t>
        <a:bodyPr/>
        <a:lstStyle/>
        <a:p>
          <a:r>
            <a:rPr lang="hr-HR" sz="1500" dirty="0">
              <a:latin typeface="Times New Roman" panose="02020603050405020304" pitchFamily="18" charset="0"/>
              <a:cs typeface="Times New Roman" panose="02020603050405020304" pitchFamily="18" charset="0"/>
            </a:rPr>
            <a:t>VII.	</a:t>
          </a:r>
          <a:r>
            <a:rPr lang="hr-HR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KAMATNE STOPE I NAKNADE</a:t>
          </a:r>
          <a:endParaRPr lang="hr-HR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1037D8-7DF8-4EC9-9DA7-73E845125371}" type="parTrans" cxnId="{63E23971-F0B4-4F44-8D38-106C324E1F4E}">
      <dgm:prSet/>
      <dgm:spPr/>
      <dgm:t>
        <a:bodyPr/>
        <a:lstStyle/>
        <a:p>
          <a:endParaRPr lang="hr-HR" sz="1050"/>
        </a:p>
      </dgm:t>
    </dgm:pt>
    <dgm:pt modelId="{4AC0F236-8E5B-4FA9-A13E-6E3BC7D9C164}" type="sibTrans" cxnId="{63E23971-F0B4-4F44-8D38-106C324E1F4E}">
      <dgm:prSet/>
      <dgm:spPr/>
      <dgm:t>
        <a:bodyPr/>
        <a:lstStyle/>
        <a:p>
          <a:endParaRPr lang="hr-HR" sz="1050"/>
        </a:p>
      </dgm:t>
    </dgm:pt>
    <dgm:pt modelId="{1007D2F8-9E13-442D-AAE3-E1284B61D2FC}">
      <dgm:prSet custT="1"/>
      <dgm:spPr>
        <a:solidFill>
          <a:srgbClr val="002060"/>
        </a:solidFill>
      </dgm:spPr>
      <dgm:t>
        <a:bodyPr/>
        <a:lstStyle/>
        <a:p>
          <a:r>
            <a:rPr lang="hr-HR" sz="1500" dirty="0">
              <a:latin typeface="Times New Roman" panose="02020603050405020304" pitchFamily="18" charset="0"/>
              <a:cs typeface="Times New Roman" panose="02020603050405020304" pitchFamily="18" charset="0"/>
            </a:rPr>
            <a:t>VIII.	</a:t>
          </a:r>
          <a:r>
            <a:rPr lang="hr-HR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ODUSTANAK I OTKAZIVANJE UGOVORA O KREDITU I PRIJEVREMENA OTPLATA</a:t>
          </a:r>
          <a:endParaRPr lang="hr-HR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CA5B16-2D4E-4E24-9404-868DAE800A9F}" type="parTrans" cxnId="{2FDE0C4D-D9CB-431C-A94D-6AAFA8CDD8BA}">
      <dgm:prSet/>
      <dgm:spPr/>
      <dgm:t>
        <a:bodyPr/>
        <a:lstStyle/>
        <a:p>
          <a:endParaRPr lang="hr-HR" sz="1050"/>
        </a:p>
      </dgm:t>
    </dgm:pt>
    <dgm:pt modelId="{8EC3FDE1-386F-466D-BC69-3DBCB871BEB5}" type="sibTrans" cxnId="{2FDE0C4D-D9CB-431C-A94D-6AAFA8CDD8BA}">
      <dgm:prSet/>
      <dgm:spPr/>
      <dgm:t>
        <a:bodyPr/>
        <a:lstStyle/>
        <a:p>
          <a:endParaRPr lang="hr-HR" sz="1050"/>
        </a:p>
      </dgm:t>
    </dgm:pt>
    <dgm:pt modelId="{81259549-8D34-4A97-B6ED-15D53345974F}">
      <dgm:prSet custT="1"/>
      <dgm:spPr>
        <a:solidFill>
          <a:srgbClr val="002060"/>
        </a:solidFill>
      </dgm:spPr>
      <dgm:t>
        <a:bodyPr/>
        <a:lstStyle/>
        <a:p>
          <a:r>
            <a:rPr lang="hr-HR" sz="1500" dirty="0">
              <a:latin typeface="Times New Roman" panose="02020603050405020304" pitchFamily="18" charset="0"/>
              <a:cs typeface="Times New Roman" panose="02020603050405020304" pitchFamily="18" charset="0"/>
            </a:rPr>
            <a:t>IX.	</a:t>
          </a:r>
          <a:r>
            <a:rPr lang="hr-HR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MJERE OLAKŠANJA POKOĆI POTROŠAČU KOJI IMAJU POTEŠKOĆE U PLAĆANJU</a:t>
          </a:r>
          <a:endParaRPr lang="hr-HR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747F92-7F02-45B6-8B0E-8F049EB695D0}" type="parTrans" cxnId="{F38444EC-C7A7-41E7-A2F5-A8994AD42FDE}">
      <dgm:prSet/>
      <dgm:spPr/>
      <dgm:t>
        <a:bodyPr/>
        <a:lstStyle/>
        <a:p>
          <a:endParaRPr lang="hr-HR" sz="1050"/>
        </a:p>
      </dgm:t>
    </dgm:pt>
    <dgm:pt modelId="{80F20E4F-57B1-4BB5-87F3-E81ADDF93373}" type="sibTrans" cxnId="{F38444EC-C7A7-41E7-A2F5-A8994AD42FDE}">
      <dgm:prSet/>
      <dgm:spPr/>
      <dgm:t>
        <a:bodyPr/>
        <a:lstStyle/>
        <a:p>
          <a:endParaRPr lang="hr-HR" sz="1050"/>
        </a:p>
      </dgm:t>
    </dgm:pt>
    <dgm:pt modelId="{432FCC5B-47AC-47DD-939A-E451BB739DA3}">
      <dgm:prSet custT="1"/>
      <dgm:spPr>
        <a:solidFill>
          <a:srgbClr val="002060"/>
        </a:solidFill>
      </dgm:spPr>
      <dgm:t>
        <a:bodyPr/>
        <a:lstStyle/>
        <a:p>
          <a:r>
            <a:rPr lang="hr-HR" sz="1500" dirty="0">
              <a:latin typeface="Times New Roman" panose="02020603050405020304" pitchFamily="18" charset="0"/>
              <a:cs typeface="Times New Roman" panose="02020603050405020304" pitchFamily="18" charset="0"/>
            </a:rPr>
            <a:t>X.	</a:t>
          </a:r>
          <a:r>
            <a:rPr lang="hr-HR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DOPUŠTENO PREKORAČENJE I PREŠUTNO PRIHVAĆENO PREKORAČENJE</a:t>
          </a:r>
          <a:endParaRPr lang="hr-HR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48F779-9DB8-49A4-B45B-454BDEFB7D2D}" type="parTrans" cxnId="{0718601F-C5AD-440F-9984-78A57E23412B}">
      <dgm:prSet/>
      <dgm:spPr/>
      <dgm:t>
        <a:bodyPr/>
        <a:lstStyle/>
        <a:p>
          <a:endParaRPr lang="hr-HR" sz="1050"/>
        </a:p>
      </dgm:t>
    </dgm:pt>
    <dgm:pt modelId="{0999EE1A-41EE-430E-9BA7-72759E63CC32}" type="sibTrans" cxnId="{0718601F-C5AD-440F-9984-78A57E23412B}">
      <dgm:prSet/>
      <dgm:spPr/>
      <dgm:t>
        <a:bodyPr/>
        <a:lstStyle/>
        <a:p>
          <a:endParaRPr lang="hr-HR" sz="1050"/>
        </a:p>
      </dgm:t>
    </dgm:pt>
    <dgm:pt modelId="{E553B6EB-F54A-4EFC-B19D-AC22599C3889}">
      <dgm:prSet custT="1"/>
      <dgm:spPr>
        <a:solidFill>
          <a:srgbClr val="002060"/>
        </a:solidFill>
      </dgm:spPr>
      <dgm:t>
        <a:bodyPr/>
        <a:lstStyle/>
        <a:p>
          <a:r>
            <a:rPr lang="hr-HR" sz="1500" dirty="0">
              <a:latin typeface="Times New Roman" panose="02020603050405020304" pitchFamily="18" charset="0"/>
              <a:cs typeface="Times New Roman" panose="02020603050405020304" pitchFamily="18" charset="0"/>
            </a:rPr>
            <a:t>XI.	</a:t>
          </a:r>
          <a:r>
            <a:rPr lang="hr-HR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POSLOVANJE VEJROVNIKA I KREDITNIH POSREDNIKA</a:t>
          </a:r>
          <a:endParaRPr lang="hr-HR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74F2D4-CDC1-4C18-A8F7-79A8C662DA98}" type="parTrans" cxnId="{025F1DFB-C6C7-441B-84FC-01A532EC2846}">
      <dgm:prSet/>
      <dgm:spPr/>
      <dgm:t>
        <a:bodyPr/>
        <a:lstStyle/>
        <a:p>
          <a:endParaRPr lang="hr-HR" sz="1050"/>
        </a:p>
      </dgm:t>
    </dgm:pt>
    <dgm:pt modelId="{287E11B2-F5A8-4DDC-AC7B-0EE58414E431}" type="sibTrans" cxnId="{025F1DFB-C6C7-441B-84FC-01A532EC2846}">
      <dgm:prSet/>
      <dgm:spPr/>
      <dgm:t>
        <a:bodyPr/>
        <a:lstStyle/>
        <a:p>
          <a:endParaRPr lang="hr-HR" sz="1050"/>
        </a:p>
      </dgm:t>
    </dgm:pt>
    <dgm:pt modelId="{554A28A1-6593-4B09-9981-0D3643C6A7CD}">
      <dgm:prSet custT="1"/>
      <dgm:spPr>
        <a:solidFill>
          <a:srgbClr val="002060"/>
        </a:solidFill>
      </dgm:spPr>
      <dgm:t>
        <a:bodyPr/>
        <a:lstStyle/>
        <a:p>
          <a:r>
            <a:rPr lang="hr-HR" sz="1500" dirty="0">
              <a:latin typeface="Times New Roman" panose="02020603050405020304" pitchFamily="18" charset="0"/>
              <a:cs typeface="Times New Roman" panose="02020603050405020304" pitchFamily="18" charset="0"/>
            </a:rPr>
            <a:t>XII.	</a:t>
          </a:r>
          <a:r>
            <a:rPr lang="hr-HR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MEĐUNAORDNA SURADNJA U STAMBENOM POTROŠAČKOM KREDITIRANJU</a:t>
          </a:r>
          <a:endParaRPr lang="hr-HR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038AA7-C016-44BA-BFA6-F3968F27D9A4}" type="parTrans" cxnId="{3E66DDE3-9D7C-403D-A89C-A6E82F88CC9A}">
      <dgm:prSet/>
      <dgm:spPr/>
      <dgm:t>
        <a:bodyPr/>
        <a:lstStyle/>
        <a:p>
          <a:endParaRPr lang="hr-HR" sz="1050"/>
        </a:p>
      </dgm:t>
    </dgm:pt>
    <dgm:pt modelId="{60511BC4-A54A-42FF-9BF1-253370BCA449}" type="sibTrans" cxnId="{3E66DDE3-9D7C-403D-A89C-A6E82F88CC9A}">
      <dgm:prSet/>
      <dgm:spPr/>
      <dgm:t>
        <a:bodyPr/>
        <a:lstStyle/>
        <a:p>
          <a:endParaRPr lang="hr-HR" sz="1050"/>
        </a:p>
      </dgm:t>
    </dgm:pt>
    <dgm:pt modelId="{11C46750-7BB5-49C8-83CA-D15601CC0091}">
      <dgm:prSet custT="1"/>
      <dgm:spPr>
        <a:solidFill>
          <a:srgbClr val="002060"/>
        </a:solidFill>
      </dgm:spPr>
      <dgm:t>
        <a:bodyPr/>
        <a:lstStyle/>
        <a:p>
          <a:r>
            <a:rPr lang="hr-HR" sz="1500" dirty="0">
              <a:latin typeface="Times New Roman" panose="02020603050405020304" pitchFamily="18" charset="0"/>
              <a:cs typeface="Times New Roman" panose="02020603050405020304" pitchFamily="18" charset="0"/>
            </a:rPr>
            <a:t>XIII.	</a:t>
          </a:r>
          <a:r>
            <a:rPr lang="hr-HR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ODLUČIVANJE HRVATSKE NARODNE BANKE, NADLEŽNOSTI SUDA I IZVANSUDSKO RIJEŠAVANJE SPOROVA</a:t>
          </a:r>
          <a:endParaRPr lang="hr-HR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1A647B-73C4-4920-8335-DE9AC0E0BF77}" type="parTrans" cxnId="{B99F8418-D8AC-4442-A412-09572073DB81}">
      <dgm:prSet/>
      <dgm:spPr/>
      <dgm:t>
        <a:bodyPr/>
        <a:lstStyle/>
        <a:p>
          <a:endParaRPr lang="hr-HR" sz="1050"/>
        </a:p>
      </dgm:t>
    </dgm:pt>
    <dgm:pt modelId="{B0F9FC99-9F8E-4DD5-ADDF-0B6A5E446D53}" type="sibTrans" cxnId="{B99F8418-D8AC-4442-A412-09572073DB81}">
      <dgm:prSet/>
      <dgm:spPr/>
      <dgm:t>
        <a:bodyPr/>
        <a:lstStyle/>
        <a:p>
          <a:endParaRPr lang="hr-HR" sz="1050"/>
        </a:p>
      </dgm:t>
    </dgm:pt>
    <dgm:pt modelId="{735464AA-3ECE-4237-A098-94C7184B12FD}">
      <dgm:prSet custT="1"/>
      <dgm:spPr>
        <a:solidFill>
          <a:srgbClr val="002060"/>
        </a:solidFill>
      </dgm:spPr>
      <dgm:t>
        <a:bodyPr/>
        <a:lstStyle/>
        <a:p>
          <a:r>
            <a:rPr lang="hr-HR" sz="1500" dirty="0">
              <a:latin typeface="Times New Roman" panose="02020603050405020304" pitchFamily="18" charset="0"/>
              <a:cs typeface="Times New Roman" panose="02020603050405020304" pitchFamily="18" charset="0"/>
            </a:rPr>
            <a:t>XIV.	</a:t>
          </a:r>
          <a:r>
            <a:rPr lang="hr-HR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UNAPREĐENJE FINANCIJSKE PISMENOSTI I USLUGA SAVJETOVANJA O DUGU</a:t>
          </a:r>
          <a:endParaRPr lang="hr-HR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3723E6-CB18-4657-A74A-A48DB2CB4B23}" type="parTrans" cxnId="{660517DE-A17E-47FF-A160-6C3C9D831C44}">
      <dgm:prSet/>
      <dgm:spPr/>
      <dgm:t>
        <a:bodyPr/>
        <a:lstStyle/>
        <a:p>
          <a:endParaRPr lang="hr-HR" sz="1050"/>
        </a:p>
      </dgm:t>
    </dgm:pt>
    <dgm:pt modelId="{7B19E293-5088-433A-A732-C361B0857F60}" type="sibTrans" cxnId="{660517DE-A17E-47FF-A160-6C3C9D831C44}">
      <dgm:prSet/>
      <dgm:spPr/>
      <dgm:t>
        <a:bodyPr/>
        <a:lstStyle/>
        <a:p>
          <a:endParaRPr lang="hr-HR" sz="1050"/>
        </a:p>
      </dgm:t>
    </dgm:pt>
    <dgm:pt modelId="{C8246720-5105-4582-AD73-4639C8FCC8BE}">
      <dgm:prSet custT="1"/>
      <dgm:spPr>
        <a:solidFill>
          <a:srgbClr val="002060"/>
        </a:solidFill>
      </dgm:spPr>
      <dgm:t>
        <a:bodyPr/>
        <a:lstStyle/>
        <a:p>
          <a:r>
            <a:rPr lang="hr-HR" sz="1500" dirty="0">
              <a:latin typeface="Times New Roman" panose="02020603050405020304" pitchFamily="18" charset="0"/>
              <a:cs typeface="Times New Roman" panose="02020603050405020304" pitchFamily="18" charset="0"/>
            </a:rPr>
            <a:t>XV.	</a:t>
          </a:r>
          <a:r>
            <a:rPr lang="hr-HR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NADZOR VJEROVNIKA I KREDITNOG POSREDNIKA</a:t>
          </a:r>
          <a:endParaRPr lang="hr-HR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3C5CC1-62EB-4FB6-9AC6-5705F8C65651}" type="parTrans" cxnId="{521B763D-EF47-479D-85C2-0D82B793DBB1}">
      <dgm:prSet/>
      <dgm:spPr/>
      <dgm:t>
        <a:bodyPr/>
        <a:lstStyle/>
        <a:p>
          <a:endParaRPr lang="hr-HR" sz="1050"/>
        </a:p>
      </dgm:t>
    </dgm:pt>
    <dgm:pt modelId="{818AA7A0-3F89-4EE2-9143-8E85EA74AAA0}" type="sibTrans" cxnId="{521B763D-EF47-479D-85C2-0D82B793DBB1}">
      <dgm:prSet/>
      <dgm:spPr/>
      <dgm:t>
        <a:bodyPr/>
        <a:lstStyle/>
        <a:p>
          <a:endParaRPr lang="hr-HR" sz="1050"/>
        </a:p>
      </dgm:t>
    </dgm:pt>
    <dgm:pt modelId="{960C786D-3C8F-42AC-8FE7-5620D81F6042}">
      <dgm:prSet custT="1"/>
      <dgm:spPr>
        <a:solidFill>
          <a:srgbClr val="002060"/>
        </a:solidFill>
      </dgm:spPr>
      <dgm:t>
        <a:bodyPr/>
        <a:lstStyle/>
        <a:p>
          <a:r>
            <a:rPr lang="hr-HR" sz="1500" dirty="0">
              <a:latin typeface="Times New Roman" panose="02020603050405020304" pitchFamily="18" charset="0"/>
              <a:cs typeface="Times New Roman" panose="02020603050405020304" pitchFamily="18" charset="0"/>
            </a:rPr>
            <a:t>XVI.	</a:t>
          </a:r>
          <a:r>
            <a:rPr lang="hr-HR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PREKRŠAJNE ODREDBE</a:t>
          </a:r>
          <a:endParaRPr lang="hr-HR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618366-93BA-4941-83EF-338B14EC5ED7}" type="parTrans" cxnId="{C81AEB35-09C5-4325-91AA-536994B0B8E8}">
      <dgm:prSet/>
      <dgm:spPr/>
      <dgm:t>
        <a:bodyPr/>
        <a:lstStyle/>
        <a:p>
          <a:endParaRPr lang="hr-HR" sz="1050"/>
        </a:p>
      </dgm:t>
    </dgm:pt>
    <dgm:pt modelId="{619521B1-9C89-432C-B7EE-8A4DB4516CE4}" type="sibTrans" cxnId="{C81AEB35-09C5-4325-91AA-536994B0B8E8}">
      <dgm:prSet/>
      <dgm:spPr/>
      <dgm:t>
        <a:bodyPr/>
        <a:lstStyle/>
        <a:p>
          <a:endParaRPr lang="hr-HR" sz="1050"/>
        </a:p>
      </dgm:t>
    </dgm:pt>
    <dgm:pt modelId="{F8F39579-6F6E-42EC-82F9-0D2944127B88}">
      <dgm:prSet custT="1"/>
      <dgm:spPr>
        <a:solidFill>
          <a:srgbClr val="002060"/>
        </a:solidFill>
      </dgm:spPr>
      <dgm:t>
        <a:bodyPr/>
        <a:lstStyle/>
        <a:p>
          <a:r>
            <a:rPr lang="hr-HR" sz="1500" dirty="0">
              <a:latin typeface="Times New Roman" panose="02020603050405020304" pitchFamily="18" charset="0"/>
              <a:cs typeface="Times New Roman" panose="02020603050405020304" pitchFamily="18" charset="0"/>
            </a:rPr>
            <a:t>XVII.	</a:t>
          </a:r>
          <a:r>
            <a:rPr lang="hr-HR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PRIJELAZNE I ZAVRŠNE ODREDBE</a:t>
          </a:r>
          <a:endParaRPr lang="hr-HR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B1F902-6CF4-4D27-A2B6-17F587C0D787}" type="parTrans" cxnId="{3F2F9D28-A74C-43AB-98F1-18D64733C299}">
      <dgm:prSet/>
      <dgm:spPr/>
      <dgm:t>
        <a:bodyPr/>
        <a:lstStyle/>
        <a:p>
          <a:endParaRPr lang="hr-HR" sz="1050"/>
        </a:p>
      </dgm:t>
    </dgm:pt>
    <dgm:pt modelId="{BAB37CE0-987C-4C15-B9AE-A3490CED8B5A}" type="sibTrans" cxnId="{3F2F9D28-A74C-43AB-98F1-18D64733C299}">
      <dgm:prSet/>
      <dgm:spPr/>
      <dgm:t>
        <a:bodyPr/>
        <a:lstStyle/>
        <a:p>
          <a:endParaRPr lang="hr-HR" sz="1050"/>
        </a:p>
      </dgm:t>
    </dgm:pt>
    <dgm:pt modelId="{2761BF34-D6AF-46CC-97A8-3476D0BFCCD0}" type="pres">
      <dgm:prSet presAssocID="{BD103C8C-811F-4BD1-8966-B28FCAA26AB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565CF4AE-5FB9-4D6B-9AD2-BBD6C1B8E6A9}" type="pres">
      <dgm:prSet presAssocID="{3E7958C9-A52C-4AA8-BE11-22CA23291529}" presName="parentText" presStyleLbl="node1" presStyleIdx="0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BC93875-230F-4216-9F34-F6CBFE1CD124}" type="pres">
      <dgm:prSet presAssocID="{62B76A71-F9F4-4272-8EAF-35D3B2E11BAA}" presName="spacer" presStyleCnt="0"/>
      <dgm:spPr/>
    </dgm:pt>
    <dgm:pt modelId="{39E7E8D6-A00B-4D73-AEFF-DF67B4E175BE}" type="pres">
      <dgm:prSet presAssocID="{C91CFEC5-023E-450C-8A95-D0E90E1644E9}" presName="parentText" presStyleLbl="node1" presStyleIdx="1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67C547C-8D12-4143-AE8D-BC65B54593BC}" type="pres">
      <dgm:prSet presAssocID="{F6264ED7-F0D9-454E-BFBC-5C732C35B7C6}" presName="spacer" presStyleCnt="0"/>
      <dgm:spPr/>
    </dgm:pt>
    <dgm:pt modelId="{B2362022-A9E8-48FE-B970-0351D24985AB}" type="pres">
      <dgm:prSet presAssocID="{51E60BC0-1A02-4365-AEA8-91A190350585}" presName="parentText" presStyleLbl="node1" presStyleIdx="2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069FEDA-5C5C-41E9-8340-81A159E497F9}" type="pres">
      <dgm:prSet presAssocID="{1A2DC795-A1E7-41DB-A7DC-6CC0CF6F98EF}" presName="spacer" presStyleCnt="0"/>
      <dgm:spPr/>
    </dgm:pt>
    <dgm:pt modelId="{D4CB3513-85B0-472A-A6F9-6577299A471F}" type="pres">
      <dgm:prSet presAssocID="{2AC9EF2E-708E-4FBF-8184-4496D97D7446}" presName="parentText" presStyleLbl="node1" presStyleIdx="3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AB9608E2-01E0-483B-A25E-76A632442CDE}" type="pres">
      <dgm:prSet presAssocID="{DBE848BC-D0FA-4373-BB24-5B9868BA7944}" presName="spacer" presStyleCnt="0"/>
      <dgm:spPr/>
    </dgm:pt>
    <dgm:pt modelId="{17717BB9-05AE-443E-9ADF-010C12D9BDA8}" type="pres">
      <dgm:prSet presAssocID="{E00579F4-A48C-4F9B-9B84-819CA19871D0}" presName="parentText" presStyleLbl="node1" presStyleIdx="4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67CEA55-A780-4BCD-8DA6-E96ED81304B5}" type="pres">
      <dgm:prSet presAssocID="{2576AE8A-12EB-45A0-88DB-AEC341583C5F}" presName="spacer" presStyleCnt="0"/>
      <dgm:spPr/>
    </dgm:pt>
    <dgm:pt modelId="{A08E4C00-357B-4ACC-B1A9-6269D28B6C2A}" type="pres">
      <dgm:prSet presAssocID="{D5CCCE92-A066-4C5D-A9A4-B4A6553C9D42}" presName="parentText" presStyleLbl="node1" presStyleIdx="5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3F0B4CF3-054F-4C9B-B899-9FB82E79E4F5}" type="pres">
      <dgm:prSet presAssocID="{6269F5C7-84C6-475D-8856-022C9AA357D2}" presName="spacer" presStyleCnt="0"/>
      <dgm:spPr/>
    </dgm:pt>
    <dgm:pt modelId="{0B3E0E54-4200-40E6-89F3-6C263251F09B}" type="pres">
      <dgm:prSet presAssocID="{5AFCE466-12D2-4E82-9869-4C9B6F6CEF27}" presName="parentText" presStyleLbl="node1" presStyleIdx="6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64E64B17-6364-4F33-B9C4-416691E571A8}" type="pres">
      <dgm:prSet presAssocID="{4AC0F236-8E5B-4FA9-A13E-6E3BC7D9C164}" presName="spacer" presStyleCnt="0"/>
      <dgm:spPr/>
    </dgm:pt>
    <dgm:pt modelId="{B4CA9DC1-FA97-4B44-8E3E-3D26992D778E}" type="pres">
      <dgm:prSet presAssocID="{1007D2F8-9E13-442D-AAE3-E1284B61D2FC}" presName="parentText" presStyleLbl="node1" presStyleIdx="7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179FCC8E-350B-49EC-A8F4-568FEABB69F0}" type="pres">
      <dgm:prSet presAssocID="{8EC3FDE1-386F-466D-BC69-3DBCB871BEB5}" presName="spacer" presStyleCnt="0"/>
      <dgm:spPr/>
    </dgm:pt>
    <dgm:pt modelId="{3E9F3835-C568-43A7-A0E6-B64D8BDDD203}" type="pres">
      <dgm:prSet presAssocID="{81259549-8D34-4A97-B6ED-15D53345974F}" presName="parentText" presStyleLbl="node1" presStyleIdx="8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8A241EFD-9E61-425A-9062-A07745BE4169}" type="pres">
      <dgm:prSet presAssocID="{80F20E4F-57B1-4BB5-87F3-E81ADDF93373}" presName="spacer" presStyleCnt="0"/>
      <dgm:spPr/>
    </dgm:pt>
    <dgm:pt modelId="{D8435057-0949-420F-9F4E-C7DF39865F3E}" type="pres">
      <dgm:prSet presAssocID="{432FCC5B-47AC-47DD-939A-E451BB739DA3}" presName="parentText" presStyleLbl="node1" presStyleIdx="9" presStyleCnt="17" custLinFactNeighborX="-1188" custLinFactNeighborY="15509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EB03D49A-1D4F-44A4-8F64-C9666E167AB1}" type="pres">
      <dgm:prSet presAssocID="{0999EE1A-41EE-430E-9BA7-72759E63CC32}" presName="spacer" presStyleCnt="0"/>
      <dgm:spPr/>
    </dgm:pt>
    <dgm:pt modelId="{855EDD98-C99B-4189-A774-2F2469982EFB}" type="pres">
      <dgm:prSet presAssocID="{E553B6EB-F54A-4EFC-B19D-AC22599C3889}" presName="parentText" presStyleLbl="node1" presStyleIdx="10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617E92E0-2C5B-433C-961E-E9771DF9AFC3}" type="pres">
      <dgm:prSet presAssocID="{287E11B2-F5A8-4DDC-AC7B-0EE58414E431}" presName="spacer" presStyleCnt="0"/>
      <dgm:spPr/>
    </dgm:pt>
    <dgm:pt modelId="{29CE81E3-47A6-4501-B1B7-FB227FB1EFC2}" type="pres">
      <dgm:prSet presAssocID="{554A28A1-6593-4B09-9981-0D3643C6A7CD}" presName="parentText" presStyleLbl="node1" presStyleIdx="11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1A0B208-D280-426C-9775-1C7018C1B517}" type="pres">
      <dgm:prSet presAssocID="{60511BC4-A54A-42FF-9BF1-253370BCA449}" presName="spacer" presStyleCnt="0"/>
      <dgm:spPr/>
    </dgm:pt>
    <dgm:pt modelId="{8244EA1F-9637-45FA-A091-082B51C6CA42}" type="pres">
      <dgm:prSet presAssocID="{11C46750-7BB5-49C8-83CA-D15601CC0091}" presName="parentText" presStyleLbl="node1" presStyleIdx="12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CE88AA4-13C3-452F-97C5-FFA74DECA3EF}" type="pres">
      <dgm:prSet presAssocID="{B0F9FC99-9F8E-4DD5-ADDF-0B6A5E446D53}" presName="spacer" presStyleCnt="0"/>
      <dgm:spPr/>
    </dgm:pt>
    <dgm:pt modelId="{196273F9-82A0-4933-92CC-399C3764550C}" type="pres">
      <dgm:prSet presAssocID="{735464AA-3ECE-4237-A098-94C7184B12FD}" presName="parentText" presStyleLbl="node1" presStyleIdx="13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53630C0-507F-4C34-AFCD-96430BB24EB3}" type="pres">
      <dgm:prSet presAssocID="{7B19E293-5088-433A-A732-C361B0857F60}" presName="spacer" presStyleCnt="0"/>
      <dgm:spPr/>
    </dgm:pt>
    <dgm:pt modelId="{7E527511-7E29-47A2-BF9A-562905673700}" type="pres">
      <dgm:prSet presAssocID="{C8246720-5105-4582-AD73-4639C8FCC8BE}" presName="parentText" presStyleLbl="node1" presStyleIdx="14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6E0AEA6C-BB64-4EE8-823C-A9D2DC850589}" type="pres">
      <dgm:prSet presAssocID="{818AA7A0-3F89-4EE2-9143-8E85EA74AAA0}" presName="spacer" presStyleCnt="0"/>
      <dgm:spPr/>
    </dgm:pt>
    <dgm:pt modelId="{52B0F7F4-8E0D-4B4C-8BFD-930682252746}" type="pres">
      <dgm:prSet presAssocID="{960C786D-3C8F-42AC-8FE7-5620D81F6042}" presName="parentText" presStyleLbl="node1" presStyleIdx="15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D1AA385-2105-42FA-A541-25256BDBF56C}" type="pres">
      <dgm:prSet presAssocID="{619521B1-9C89-432C-B7EE-8A4DB4516CE4}" presName="spacer" presStyleCnt="0"/>
      <dgm:spPr/>
    </dgm:pt>
    <dgm:pt modelId="{D319DA86-7C11-4305-BCFC-212E2555908E}" type="pres">
      <dgm:prSet presAssocID="{F8F39579-6F6E-42EC-82F9-0D2944127B88}" presName="parentText" presStyleLbl="node1" presStyleIdx="16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3E66DDE3-9D7C-403D-A89C-A6E82F88CC9A}" srcId="{BD103C8C-811F-4BD1-8966-B28FCAA26AB6}" destId="{554A28A1-6593-4B09-9981-0D3643C6A7CD}" srcOrd="11" destOrd="0" parTransId="{6D038AA7-C016-44BA-BFA6-F3968F27D9A4}" sibTransId="{60511BC4-A54A-42FF-9BF1-253370BCA449}"/>
    <dgm:cxn modelId="{8798A3FF-5782-4FFD-9E10-6102B5EF3083}" type="presOf" srcId="{81259549-8D34-4A97-B6ED-15D53345974F}" destId="{3E9F3835-C568-43A7-A0E6-B64D8BDDD203}" srcOrd="0" destOrd="0" presId="urn:microsoft.com/office/officeart/2005/8/layout/vList2"/>
    <dgm:cxn modelId="{8803C0B5-AB80-45E8-89F7-71B938835829}" type="presOf" srcId="{1007D2F8-9E13-442D-AAE3-E1284B61D2FC}" destId="{B4CA9DC1-FA97-4B44-8E3E-3D26992D778E}" srcOrd="0" destOrd="0" presId="urn:microsoft.com/office/officeart/2005/8/layout/vList2"/>
    <dgm:cxn modelId="{192EF0A6-E085-4819-AC54-031164589FD6}" srcId="{BD103C8C-811F-4BD1-8966-B28FCAA26AB6}" destId="{51E60BC0-1A02-4365-AEA8-91A190350585}" srcOrd="2" destOrd="0" parTransId="{286B4F70-E803-4686-A4F9-3B8B271F6269}" sibTransId="{1A2DC795-A1E7-41DB-A7DC-6CC0CF6F98EF}"/>
    <dgm:cxn modelId="{3F2F9D28-A74C-43AB-98F1-18D64733C299}" srcId="{BD103C8C-811F-4BD1-8966-B28FCAA26AB6}" destId="{F8F39579-6F6E-42EC-82F9-0D2944127B88}" srcOrd="16" destOrd="0" parTransId="{09B1F902-6CF4-4D27-A2B6-17F587C0D787}" sibTransId="{BAB37CE0-987C-4C15-B9AE-A3490CED8B5A}"/>
    <dgm:cxn modelId="{2FDE0C4D-D9CB-431C-A94D-6AAFA8CDD8BA}" srcId="{BD103C8C-811F-4BD1-8966-B28FCAA26AB6}" destId="{1007D2F8-9E13-442D-AAE3-E1284B61D2FC}" srcOrd="7" destOrd="0" parTransId="{D9CA5B16-2D4E-4E24-9404-868DAE800A9F}" sibTransId="{8EC3FDE1-386F-466D-BC69-3DBCB871BEB5}"/>
    <dgm:cxn modelId="{B99F8418-D8AC-4442-A412-09572073DB81}" srcId="{BD103C8C-811F-4BD1-8966-B28FCAA26AB6}" destId="{11C46750-7BB5-49C8-83CA-D15601CC0091}" srcOrd="12" destOrd="0" parTransId="{3F1A647B-73C4-4920-8335-DE9AC0E0BF77}" sibTransId="{B0F9FC99-9F8E-4DD5-ADDF-0B6A5E446D53}"/>
    <dgm:cxn modelId="{DBA8B87A-2C1F-46D1-AB44-C43848442EB7}" srcId="{BD103C8C-811F-4BD1-8966-B28FCAA26AB6}" destId="{E00579F4-A48C-4F9B-9B84-819CA19871D0}" srcOrd="4" destOrd="0" parTransId="{E566ECD4-C92C-4B59-BB6F-9931A2D58EA5}" sibTransId="{2576AE8A-12EB-45A0-88DB-AEC341583C5F}"/>
    <dgm:cxn modelId="{D8C04C2C-7635-4BF1-B138-C4CA274B4255}" type="presOf" srcId="{554A28A1-6593-4B09-9981-0D3643C6A7CD}" destId="{29CE81E3-47A6-4501-B1B7-FB227FB1EFC2}" srcOrd="0" destOrd="0" presId="urn:microsoft.com/office/officeart/2005/8/layout/vList2"/>
    <dgm:cxn modelId="{96C9EBCE-4627-4D64-ADE8-045230BAC899}" type="presOf" srcId="{2AC9EF2E-708E-4FBF-8184-4496D97D7446}" destId="{D4CB3513-85B0-472A-A6F9-6577299A471F}" srcOrd="0" destOrd="0" presId="urn:microsoft.com/office/officeart/2005/8/layout/vList2"/>
    <dgm:cxn modelId="{0718601F-C5AD-440F-9984-78A57E23412B}" srcId="{BD103C8C-811F-4BD1-8966-B28FCAA26AB6}" destId="{432FCC5B-47AC-47DD-939A-E451BB739DA3}" srcOrd="9" destOrd="0" parTransId="{5948F779-9DB8-49A4-B45B-454BDEFB7D2D}" sibTransId="{0999EE1A-41EE-430E-9BA7-72759E63CC32}"/>
    <dgm:cxn modelId="{A379CD8B-B7A7-4312-AB3E-9335B992AF85}" type="presOf" srcId="{51E60BC0-1A02-4365-AEA8-91A190350585}" destId="{B2362022-A9E8-48FE-B970-0351D24985AB}" srcOrd="0" destOrd="0" presId="urn:microsoft.com/office/officeart/2005/8/layout/vList2"/>
    <dgm:cxn modelId="{80222856-FA1E-425C-AB47-D34CEDA5A22A}" type="presOf" srcId="{960C786D-3C8F-42AC-8FE7-5620D81F6042}" destId="{52B0F7F4-8E0D-4B4C-8BFD-930682252746}" srcOrd="0" destOrd="0" presId="urn:microsoft.com/office/officeart/2005/8/layout/vList2"/>
    <dgm:cxn modelId="{9CABD039-3414-437B-99DA-E6B47DEDCDF1}" type="presOf" srcId="{3E7958C9-A52C-4AA8-BE11-22CA23291529}" destId="{565CF4AE-5FB9-4D6B-9AD2-BBD6C1B8E6A9}" srcOrd="0" destOrd="0" presId="urn:microsoft.com/office/officeart/2005/8/layout/vList2"/>
    <dgm:cxn modelId="{521B763D-EF47-479D-85C2-0D82B793DBB1}" srcId="{BD103C8C-811F-4BD1-8966-B28FCAA26AB6}" destId="{C8246720-5105-4582-AD73-4639C8FCC8BE}" srcOrd="14" destOrd="0" parTransId="{0A3C5CC1-62EB-4FB6-9AC6-5705F8C65651}" sibTransId="{818AA7A0-3F89-4EE2-9143-8E85EA74AAA0}"/>
    <dgm:cxn modelId="{AE3B2FA7-BCBB-4FB6-98EF-83C18B62DA3B}" type="presOf" srcId="{F8F39579-6F6E-42EC-82F9-0D2944127B88}" destId="{D319DA86-7C11-4305-BCFC-212E2555908E}" srcOrd="0" destOrd="0" presId="urn:microsoft.com/office/officeart/2005/8/layout/vList2"/>
    <dgm:cxn modelId="{4F48E59C-F242-4522-830D-568658CBFEB6}" srcId="{BD103C8C-811F-4BD1-8966-B28FCAA26AB6}" destId="{C91CFEC5-023E-450C-8A95-D0E90E1644E9}" srcOrd="1" destOrd="0" parTransId="{86068665-AB4E-495D-ACB9-740940774A77}" sibTransId="{F6264ED7-F0D9-454E-BFBC-5C732C35B7C6}"/>
    <dgm:cxn modelId="{583D1D20-E7CD-4AC3-A5D5-E79FDFBE5519}" srcId="{BD103C8C-811F-4BD1-8966-B28FCAA26AB6}" destId="{D5CCCE92-A066-4C5D-A9A4-B4A6553C9D42}" srcOrd="5" destOrd="0" parTransId="{C9A01C3B-833F-449F-9AB2-51ADD873CFD3}" sibTransId="{6269F5C7-84C6-475D-8856-022C9AA357D2}"/>
    <dgm:cxn modelId="{B7065DAF-AAFA-41A8-BFCD-E133F4B293EB}" type="presOf" srcId="{735464AA-3ECE-4237-A098-94C7184B12FD}" destId="{196273F9-82A0-4933-92CC-399C3764550C}" srcOrd="0" destOrd="0" presId="urn:microsoft.com/office/officeart/2005/8/layout/vList2"/>
    <dgm:cxn modelId="{63E23971-F0B4-4F44-8D38-106C324E1F4E}" srcId="{BD103C8C-811F-4BD1-8966-B28FCAA26AB6}" destId="{5AFCE466-12D2-4E82-9869-4C9B6F6CEF27}" srcOrd="6" destOrd="0" parTransId="{551037D8-7DF8-4EC9-9DA7-73E845125371}" sibTransId="{4AC0F236-8E5B-4FA9-A13E-6E3BC7D9C164}"/>
    <dgm:cxn modelId="{C81AEB35-09C5-4325-91AA-536994B0B8E8}" srcId="{BD103C8C-811F-4BD1-8966-B28FCAA26AB6}" destId="{960C786D-3C8F-42AC-8FE7-5620D81F6042}" srcOrd="15" destOrd="0" parTransId="{3B618366-93BA-4941-83EF-338B14EC5ED7}" sibTransId="{619521B1-9C89-432C-B7EE-8A4DB4516CE4}"/>
    <dgm:cxn modelId="{BE70E809-826C-4B10-B076-129F235640E1}" type="presOf" srcId="{C91CFEC5-023E-450C-8A95-D0E90E1644E9}" destId="{39E7E8D6-A00B-4D73-AEFF-DF67B4E175BE}" srcOrd="0" destOrd="0" presId="urn:microsoft.com/office/officeart/2005/8/layout/vList2"/>
    <dgm:cxn modelId="{F38444EC-C7A7-41E7-A2F5-A8994AD42FDE}" srcId="{BD103C8C-811F-4BD1-8966-B28FCAA26AB6}" destId="{81259549-8D34-4A97-B6ED-15D53345974F}" srcOrd="8" destOrd="0" parTransId="{F8747F92-7F02-45B6-8B0E-8F049EB695D0}" sibTransId="{80F20E4F-57B1-4BB5-87F3-E81ADDF93373}"/>
    <dgm:cxn modelId="{660517DE-A17E-47FF-A160-6C3C9D831C44}" srcId="{BD103C8C-811F-4BD1-8966-B28FCAA26AB6}" destId="{735464AA-3ECE-4237-A098-94C7184B12FD}" srcOrd="13" destOrd="0" parTransId="{463723E6-CB18-4657-A74A-A48DB2CB4B23}" sibTransId="{7B19E293-5088-433A-A732-C361B0857F60}"/>
    <dgm:cxn modelId="{0C8E1623-9BB4-4543-B76B-9FD33A1B4DCF}" type="presOf" srcId="{5AFCE466-12D2-4E82-9869-4C9B6F6CEF27}" destId="{0B3E0E54-4200-40E6-89F3-6C263251F09B}" srcOrd="0" destOrd="0" presId="urn:microsoft.com/office/officeart/2005/8/layout/vList2"/>
    <dgm:cxn modelId="{C2B9EE13-3268-46B9-BBA4-D3E60D80B4EA}" srcId="{BD103C8C-811F-4BD1-8966-B28FCAA26AB6}" destId="{2AC9EF2E-708E-4FBF-8184-4496D97D7446}" srcOrd="3" destOrd="0" parTransId="{51BE2402-649E-4E50-B2AA-F9AEB3B11B7B}" sibTransId="{DBE848BC-D0FA-4373-BB24-5B9868BA7944}"/>
    <dgm:cxn modelId="{09362531-CA6E-40FA-9543-6D77562EEF4E}" type="presOf" srcId="{E00579F4-A48C-4F9B-9B84-819CA19871D0}" destId="{17717BB9-05AE-443E-9ADF-010C12D9BDA8}" srcOrd="0" destOrd="0" presId="urn:microsoft.com/office/officeart/2005/8/layout/vList2"/>
    <dgm:cxn modelId="{025F1DFB-C6C7-441B-84FC-01A532EC2846}" srcId="{BD103C8C-811F-4BD1-8966-B28FCAA26AB6}" destId="{E553B6EB-F54A-4EFC-B19D-AC22599C3889}" srcOrd="10" destOrd="0" parTransId="{9274F2D4-CDC1-4C18-A8F7-79A8C662DA98}" sibTransId="{287E11B2-F5A8-4DDC-AC7B-0EE58414E431}"/>
    <dgm:cxn modelId="{DC80D031-A3D3-43DF-BAB3-CD412FBF84E2}" type="presOf" srcId="{D5CCCE92-A066-4C5D-A9A4-B4A6553C9D42}" destId="{A08E4C00-357B-4ACC-B1A9-6269D28B6C2A}" srcOrd="0" destOrd="0" presId="urn:microsoft.com/office/officeart/2005/8/layout/vList2"/>
    <dgm:cxn modelId="{38F2B248-27CD-4391-A3C2-FA5DA859D184}" type="presOf" srcId="{BD103C8C-811F-4BD1-8966-B28FCAA26AB6}" destId="{2761BF34-D6AF-46CC-97A8-3476D0BFCCD0}" srcOrd="0" destOrd="0" presId="urn:microsoft.com/office/officeart/2005/8/layout/vList2"/>
    <dgm:cxn modelId="{8C6E3CF6-B82F-44B3-9AB2-E50845047FFF}" srcId="{BD103C8C-811F-4BD1-8966-B28FCAA26AB6}" destId="{3E7958C9-A52C-4AA8-BE11-22CA23291529}" srcOrd="0" destOrd="0" parTransId="{3D4A05DE-46E0-4FDB-954F-F7B5063D4DAC}" sibTransId="{62B76A71-F9F4-4272-8EAF-35D3B2E11BAA}"/>
    <dgm:cxn modelId="{87B07676-69F6-4F05-BC63-5FE7F00411A2}" type="presOf" srcId="{E553B6EB-F54A-4EFC-B19D-AC22599C3889}" destId="{855EDD98-C99B-4189-A774-2F2469982EFB}" srcOrd="0" destOrd="0" presId="urn:microsoft.com/office/officeart/2005/8/layout/vList2"/>
    <dgm:cxn modelId="{64D75382-32BC-4120-B3EE-033F583D7A2D}" type="presOf" srcId="{C8246720-5105-4582-AD73-4639C8FCC8BE}" destId="{7E527511-7E29-47A2-BF9A-562905673700}" srcOrd="0" destOrd="0" presId="urn:microsoft.com/office/officeart/2005/8/layout/vList2"/>
    <dgm:cxn modelId="{B41036F7-C095-4DE2-A476-D81A40D7AACF}" type="presOf" srcId="{432FCC5B-47AC-47DD-939A-E451BB739DA3}" destId="{D8435057-0949-420F-9F4E-C7DF39865F3E}" srcOrd="0" destOrd="0" presId="urn:microsoft.com/office/officeart/2005/8/layout/vList2"/>
    <dgm:cxn modelId="{1257566C-D3BD-4CA2-8A76-C9AA92FBDCFD}" type="presOf" srcId="{11C46750-7BB5-49C8-83CA-D15601CC0091}" destId="{8244EA1F-9637-45FA-A091-082B51C6CA42}" srcOrd="0" destOrd="0" presId="urn:microsoft.com/office/officeart/2005/8/layout/vList2"/>
    <dgm:cxn modelId="{E7362086-8B0A-4EFA-8604-350A00F8DC65}" type="presParOf" srcId="{2761BF34-D6AF-46CC-97A8-3476D0BFCCD0}" destId="{565CF4AE-5FB9-4D6B-9AD2-BBD6C1B8E6A9}" srcOrd="0" destOrd="0" presId="urn:microsoft.com/office/officeart/2005/8/layout/vList2"/>
    <dgm:cxn modelId="{9C1787AD-623B-420C-8F38-F34DAE9231F6}" type="presParOf" srcId="{2761BF34-D6AF-46CC-97A8-3476D0BFCCD0}" destId="{5BC93875-230F-4216-9F34-F6CBFE1CD124}" srcOrd="1" destOrd="0" presId="urn:microsoft.com/office/officeart/2005/8/layout/vList2"/>
    <dgm:cxn modelId="{23CCBD0D-BE55-4800-A8E8-E9A159430CA5}" type="presParOf" srcId="{2761BF34-D6AF-46CC-97A8-3476D0BFCCD0}" destId="{39E7E8D6-A00B-4D73-AEFF-DF67B4E175BE}" srcOrd="2" destOrd="0" presId="urn:microsoft.com/office/officeart/2005/8/layout/vList2"/>
    <dgm:cxn modelId="{1FBD67B0-462A-49FB-8248-57997E2F693B}" type="presParOf" srcId="{2761BF34-D6AF-46CC-97A8-3476D0BFCCD0}" destId="{267C547C-8D12-4143-AE8D-BC65B54593BC}" srcOrd="3" destOrd="0" presId="urn:microsoft.com/office/officeart/2005/8/layout/vList2"/>
    <dgm:cxn modelId="{68AE2853-FFEE-4066-B67F-DBCA072F2CD1}" type="presParOf" srcId="{2761BF34-D6AF-46CC-97A8-3476D0BFCCD0}" destId="{B2362022-A9E8-48FE-B970-0351D24985AB}" srcOrd="4" destOrd="0" presId="urn:microsoft.com/office/officeart/2005/8/layout/vList2"/>
    <dgm:cxn modelId="{11ADE86C-0EAA-4913-B1C1-966A62642079}" type="presParOf" srcId="{2761BF34-D6AF-46CC-97A8-3476D0BFCCD0}" destId="{9069FEDA-5C5C-41E9-8340-81A159E497F9}" srcOrd="5" destOrd="0" presId="urn:microsoft.com/office/officeart/2005/8/layout/vList2"/>
    <dgm:cxn modelId="{5EE59447-142A-457B-BC43-81BDF8EA3F11}" type="presParOf" srcId="{2761BF34-D6AF-46CC-97A8-3476D0BFCCD0}" destId="{D4CB3513-85B0-472A-A6F9-6577299A471F}" srcOrd="6" destOrd="0" presId="urn:microsoft.com/office/officeart/2005/8/layout/vList2"/>
    <dgm:cxn modelId="{3C65F978-AF42-474F-9489-BF2F7418F046}" type="presParOf" srcId="{2761BF34-D6AF-46CC-97A8-3476D0BFCCD0}" destId="{AB9608E2-01E0-483B-A25E-76A632442CDE}" srcOrd="7" destOrd="0" presId="urn:microsoft.com/office/officeart/2005/8/layout/vList2"/>
    <dgm:cxn modelId="{7414E774-B62E-41CE-89C7-2774BD86AFCB}" type="presParOf" srcId="{2761BF34-D6AF-46CC-97A8-3476D0BFCCD0}" destId="{17717BB9-05AE-443E-9ADF-010C12D9BDA8}" srcOrd="8" destOrd="0" presId="urn:microsoft.com/office/officeart/2005/8/layout/vList2"/>
    <dgm:cxn modelId="{561D89B5-723C-4FCE-A12D-E86FF92831FA}" type="presParOf" srcId="{2761BF34-D6AF-46CC-97A8-3476D0BFCCD0}" destId="{267CEA55-A780-4BCD-8DA6-E96ED81304B5}" srcOrd="9" destOrd="0" presId="urn:microsoft.com/office/officeart/2005/8/layout/vList2"/>
    <dgm:cxn modelId="{BA19F158-620A-486F-9972-9EDC975A8A7D}" type="presParOf" srcId="{2761BF34-D6AF-46CC-97A8-3476D0BFCCD0}" destId="{A08E4C00-357B-4ACC-B1A9-6269D28B6C2A}" srcOrd="10" destOrd="0" presId="urn:microsoft.com/office/officeart/2005/8/layout/vList2"/>
    <dgm:cxn modelId="{A930F0A2-8BC0-49BA-9F6F-DDAC565F36D8}" type="presParOf" srcId="{2761BF34-D6AF-46CC-97A8-3476D0BFCCD0}" destId="{3F0B4CF3-054F-4C9B-B899-9FB82E79E4F5}" srcOrd="11" destOrd="0" presId="urn:microsoft.com/office/officeart/2005/8/layout/vList2"/>
    <dgm:cxn modelId="{3CA78FBC-D2C7-4224-B888-637DC1FC37B3}" type="presParOf" srcId="{2761BF34-D6AF-46CC-97A8-3476D0BFCCD0}" destId="{0B3E0E54-4200-40E6-89F3-6C263251F09B}" srcOrd="12" destOrd="0" presId="urn:microsoft.com/office/officeart/2005/8/layout/vList2"/>
    <dgm:cxn modelId="{D1A0FC1C-C237-4F60-B7F4-538C76D449F4}" type="presParOf" srcId="{2761BF34-D6AF-46CC-97A8-3476D0BFCCD0}" destId="{64E64B17-6364-4F33-B9C4-416691E571A8}" srcOrd="13" destOrd="0" presId="urn:microsoft.com/office/officeart/2005/8/layout/vList2"/>
    <dgm:cxn modelId="{5E3432AA-5740-4A53-8DD7-2C9EE22C0EE4}" type="presParOf" srcId="{2761BF34-D6AF-46CC-97A8-3476D0BFCCD0}" destId="{B4CA9DC1-FA97-4B44-8E3E-3D26992D778E}" srcOrd="14" destOrd="0" presId="urn:microsoft.com/office/officeart/2005/8/layout/vList2"/>
    <dgm:cxn modelId="{49171114-FBCE-46BA-925C-DD7E57633DC2}" type="presParOf" srcId="{2761BF34-D6AF-46CC-97A8-3476D0BFCCD0}" destId="{179FCC8E-350B-49EC-A8F4-568FEABB69F0}" srcOrd="15" destOrd="0" presId="urn:microsoft.com/office/officeart/2005/8/layout/vList2"/>
    <dgm:cxn modelId="{BCE911B5-BB4F-4919-81F1-7C7443179927}" type="presParOf" srcId="{2761BF34-D6AF-46CC-97A8-3476D0BFCCD0}" destId="{3E9F3835-C568-43A7-A0E6-B64D8BDDD203}" srcOrd="16" destOrd="0" presId="urn:microsoft.com/office/officeart/2005/8/layout/vList2"/>
    <dgm:cxn modelId="{B40EBEE1-63D2-4E3D-BEDB-B8CB91973899}" type="presParOf" srcId="{2761BF34-D6AF-46CC-97A8-3476D0BFCCD0}" destId="{8A241EFD-9E61-425A-9062-A07745BE4169}" srcOrd="17" destOrd="0" presId="urn:microsoft.com/office/officeart/2005/8/layout/vList2"/>
    <dgm:cxn modelId="{9E6D33DE-7B67-4BC4-9E09-35748BF7348D}" type="presParOf" srcId="{2761BF34-D6AF-46CC-97A8-3476D0BFCCD0}" destId="{D8435057-0949-420F-9F4E-C7DF39865F3E}" srcOrd="18" destOrd="0" presId="urn:microsoft.com/office/officeart/2005/8/layout/vList2"/>
    <dgm:cxn modelId="{27ED153A-909E-4666-86E9-1CA09261B63C}" type="presParOf" srcId="{2761BF34-D6AF-46CC-97A8-3476D0BFCCD0}" destId="{EB03D49A-1D4F-44A4-8F64-C9666E167AB1}" srcOrd="19" destOrd="0" presId="urn:microsoft.com/office/officeart/2005/8/layout/vList2"/>
    <dgm:cxn modelId="{BF78F6F1-8EDD-4219-9144-99C86768F9EC}" type="presParOf" srcId="{2761BF34-D6AF-46CC-97A8-3476D0BFCCD0}" destId="{855EDD98-C99B-4189-A774-2F2469982EFB}" srcOrd="20" destOrd="0" presId="urn:microsoft.com/office/officeart/2005/8/layout/vList2"/>
    <dgm:cxn modelId="{B10A08F8-41A5-40CF-9E04-4D8BAFCF66AF}" type="presParOf" srcId="{2761BF34-D6AF-46CC-97A8-3476D0BFCCD0}" destId="{617E92E0-2C5B-433C-961E-E9771DF9AFC3}" srcOrd="21" destOrd="0" presId="urn:microsoft.com/office/officeart/2005/8/layout/vList2"/>
    <dgm:cxn modelId="{9B6FEFA2-6593-4759-AA3B-9A4BF93B6808}" type="presParOf" srcId="{2761BF34-D6AF-46CC-97A8-3476D0BFCCD0}" destId="{29CE81E3-47A6-4501-B1B7-FB227FB1EFC2}" srcOrd="22" destOrd="0" presId="urn:microsoft.com/office/officeart/2005/8/layout/vList2"/>
    <dgm:cxn modelId="{D1BE9202-A17A-44F3-82F4-949E709A7E11}" type="presParOf" srcId="{2761BF34-D6AF-46CC-97A8-3476D0BFCCD0}" destId="{B1A0B208-D280-426C-9775-1C7018C1B517}" srcOrd="23" destOrd="0" presId="urn:microsoft.com/office/officeart/2005/8/layout/vList2"/>
    <dgm:cxn modelId="{9BD048DC-362C-489F-95F4-089F6C2AF710}" type="presParOf" srcId="{2761BF34-D6AF-46CC-97A8-3476D0BFCCD0}" destId="{8244EA1F-9637-45FA-A091-082B51C6CA42}" srcOrd="24" destOrd="0" presId="urn:microsoft.com/office/officeart/2005/8/layout/vList2"/>
    <dgm:cxn modelId="{C4C5B1B4-C1BD-4D5A-9682-5826F462C9CE}" type="presParOf" srcId="{2761BF34-D6AF-46CC-97A8-3476D0BFCCD0}" destId="{0CE88AA4-13C3-452F-97C5-FFA74DECA3EF}" srcOrd="25" destOrd="0" presId="urn:microsoft.com/office/officeart/2005/8/layout/vList2"/>
    <dgm:cxn modelId="{9B4E260D-88FB-4EB1-BF14-8715B6236DC1}" type="presParOf" srcId="{2761BF34-D6AF-46CC-97A8-3476D0BFCCD0}" destId="{196273F9-82A0-4933-92CC-399C3764550C}" srcOrd="26" destOrd="0" presId="urn:microsoft.com/office/officeart/2005/8/layout/vList2"/>
    <dgm:cxn modelId="{13A75872-64E9-4E17-86BC-21EEE02E24D5}" type="presParOf" srcId="{2761BF34-D6AF-46CC-97A8-3476D0BFCCD0}" destId="{B53630C0-507F-4C34-AFCD-96430BB24EB3}" srcOrd="27" destOrd="0" presId="urn:microsoft.com/office/officeart/2005/8/layout/vList2"/>
    <dgm:cxn modelId="{DED52520-721D-487A-B2FA-02092BA940D8}" type="presParOf" srcId="{2761BF34-D6AF-46CC-97A8-3476D0BFCCD0}" destId="{7E527511-7E29-47A2-BF9A-562905673700}" srcOrd="28" destOrd="0" presId="urn:microsoft.com/office/officeart/2005/8/layout/vList2"/>
    <dgm:cxn modelId="{0CD847F0-496F-46E5-91B5-FC45EBA5E628}" type="presParOf" srcId="{2761BF34-D6AF-46CC-97A8-3476D0BFCCD0}" destId="{6E0AEA6C-BB64-4EE8-823C-A9D2DC850589}" srcOrd="29" destOrd="0" presId="urn:microsoft.com/office/officeart/2005/8/layout/vList2"/>
    <dgm:cxn modelId="{ED0E8B0E-5668-4349-B5A0-B16BC63E0465}" type="presParOf" srcId="{2761BF34-D6AF-46CC-97A8-3476D0BFCCD0}" destId="{52B0F7F4-8E0D-4B4C-8BFD-930682252746}" srcOrd="30" destOrd="0" presId="urn:microsoft.com/office/officeart/2005/8/layout/vList2"/>
    <dgm:cxn modelId="{5A2F3807-573D-4E27-9932-C23508DB2AA0}" type="presParOf" srcId="{2761BF34-D6AF-46CC-97A8-3476D0BFCCD0}" destId="{5D1AA385-2105-42FA-A541-25256BDBF56C}" srcOrd="31" destOrd="0" presId="urn:microsoft.com/office/officeart/2005/8/layout/vList2"/>
    <dgm:cxn modelId="{8D98DC5F-060F-4DC7-9BA2-C0C189E9E1D0}" type="presParOf" srcId="{2761BF34-D6AF-46CC-97A8-3476D0BFCCD0}" destId="{D319DA86-7C11-4305-BCFC-212E2555908E}" srcOrd="32" destOrd="0" presId="urn:microsoft.com/office/officeart/2005/8/layout/vList2"/>
  </dgm:cxnLst>
  <dgm:bg>
    <a:solidFill>
      <a:schemeClr val="accent5">
        <a:lumMod val="75000"/>
      </a:schemeClr>
    </a:solidFill>
  </dgm:bg>
  <dgm:whole>
    <a:ln>
      <a:solidFill>
        <a:srgbClr val="002060"/>
      </a:solidFill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9739E0-B7F1-4BFD-BCBB-BA346FD77F9A}" type="doc">
      <dgm:prSet loTypeId="urn:microsoft.com/office/officeart/2005/8/layout/hProcess9" loCatId="process" qsTypeId="urn:microsoft.com/office/officeart/2005/8/quickstyle/simple5" qsCatId="simple" csTypeId="urn:microsoft.com/office/officeart/2005/8/colors/accent1_2" csCatId="accent1" phldr="1"/>
      <dgm:spPr/>
    </dgm:pt>
    <dgm:pt modelId="{1A701DAA-07BF-423D-AF47-61765BF93C21}">
      <dgm:prSet custT="1"/>
      <dgm:spPr>
        <a:solidFill>
          <a:srgbClr val="002060"/>
        </a:solidFill>
      </dgm:spPr>
      <dgm:t>
        <a:bodyPr/>
        <a:lstStyle/>
        <a:p>
          <a:r>
            <a:rPr lang="hr-HR" sz="1800" dirty="0" smtClean="0">
              <a:latin typeface="Arial" panose="020B0604020202020204" pitchFamily="34" charset="0"/>
              <a:cs typeface="Arial" panose="020B0604020202020204" pitchFamily="34" charset="0"/>
            </a:rPr>
            <a:t>Objedinjavanje zakonodavnog okvira</a:t>
          </a:r>
        </a:p>
      </dgm:t>
    </dgm:pt>
    <dgm:pt modelId="{6429C31C-1F74-43CA-BB9A-BDFCDA00CDA1}" type="parTrans" cxnId="{2050D300-7448-419B-89DC-8C270A8D84A4}">
      <dgm:prSet/>
      <dgm:spPr/>
      <dgm:t>
        <a:bodyPr/>
        <a:lstStyle/>
        <a:p>
          <a:endParaRPr lang="hr-HR"/>
        </a:p>
      </dgm:t>
    </dgm:pt>
    <dgm:pt modelId="{93156BE4-AB5B-4FD7-A4AF-A8D01F495FB4}" type="sibTrans" cxnId="{2050D300-7448-419B-89DC-8C270A8D84A4}">
      <dgm:prSet/>
      <dgm:spPr/>
      <dgm:t>
        <a:bodyPr/>
        <a:lstStyle/>
        <a:p>
          <a:endParaRPr lang="hr-HR"/>
        </a:p>
      </dgm:t>
    </dgm:pt>
    <dgm:pt modelId="{CC717709-9AF8-4486-8DA6-96CC27735404}">
      <dgm:prSet custT="1"/>
      <dgm:spPr>
        <a:solidFill>
          <a:srgbClr val="002060"/>
        </a:solidFill>
      </dgm:spPr>
      <dgm:t>
        <a:bodyPr/>
        <a:lstStyle/>
        <a:p>
          <a:r>
            <a:rPr lang="hr-HR" sz="1800" dirty="0" smtClean="0">
              <a:latin typeface="Arial" panose="020B0604020202020204" pitchFamily="34" charset="0"/>
              <a:cs typeface="Arial" panose="020B0604020202020204" pitchFamily="34" charset="0"/>
            </a:rPr>
            <a:t>Uspostava jasnih pravila za sve sudionike uz učinkovit nadzor</a:t>
          </a:r>
        </a:p>
      </dgm:t>
    </dgm:pt>
    <dgm:pt modelId="{01D543E6-C794-42B0-A0C7-5F180AFAA32F}" type="parTrans" cxnId="{D6529CEF-E43D-44DB-8539-4C513BBF03F1}">
      <dgm:prSet/>
      <dgm:spPr/>
      <dgm:t>
        <a:bodyPr/>
        <a:lstStyle/>
        <a:p>
          <a:endParaRPr lang="hr-HR"/>
        </a:p>
      </dgm:t>
    </dgm:pt>
    <dgm:pt modelId="{EFC54AD7-82DA-4406-A0AB-255080B071D3}" type="sibTrans" cxnId="{D6529CEF-E43D-44DB-8539-4C513BBF03F1}">
      <dgm:prSet/>
      <dgm:spPr/>
      <dgm:t>
        <a:bodyPr/>
        <a:lstStyle/>
        <a:p>
          <a:endParaRPr lang="hr-HR"/>
        </a:p>
      </dgm:t>
    </dgm:pt>
    <dgm:pt modelId="{19C6EEB3-9BE8-4217-85F8-A9841B06F3C9}">
      <dgm:prSet custT="1"/>
      <dgm:spPr>
        <a:solidFill>
          <a:srgbClr val="002060"/>
        </a:solidFill>
      </dgm:spPr>
      <dgm:t>
        <a:bodyPr/>
        <a:lstStyle/>
        <a:p>
          <a:r>
            <a:rPr lang="hr-HR" sz="1800" dirty="0" smtClean="0">
              <a:latin typeface="Arial" panose="020B0604020202020204" pitchFamily="34" charset="0"/>
              <a:cs typeface="Arial" panose="020B0604020202020204" pitchFamily="34" charset="0"/>
            </a:rPr>
            <a:t>Povećanje pravne sigurnosti </a:t>
          </a:r>
        </a:p>
      </dgm:t>
    </dgm:pt>
    <dgm:pt modelId="{D68BEA42-0BCB-4619-9C81-D8FF914384AF}" type="parTrans" cxnId="{523409DC-B825-4CB6-B040-71B10E089482}">
      <dgm:prSet/>
      <dgm:spPr/>
      <dgm:t>
        <a:bodyPr/>
        <a:lstStyle/>
        <a:p>
          <a:endParaRPr lang="hr-HR"/>
        </a:p>
      </dgm:t>
    </dgm:pt>
    <dgm:pt modelId="{CBDA3E89-AA2F-451F-B3D4-7A2EBB12EBF8}" type="sibTrans" cxnId="{523409DC-B825-4CB6-B040-71B10E089482}">
      <dgm:prSet/>
      <dgm:spPr/>
      <dgm:t>
        <a:bodyPr/>
        <a:lstStyle/>
        <a:p>
          <a:endParaRPr lang="hr-HR"/>
        </a:p>
      </dgm:t>
    </dgm:pt>
    <dgm:pt modelId="{8312796F-6FCD-4B3B-9B30-5C492B120A66}">
      <dgm:prSet custT="1"/>
      <dgm:spPr>
        <a:solidFill>
          <a:srgbClr val="002060"/>
        </a:solidFill>
      </dgm:spPr>
      <dgm:t>
        <a:bodyPr/>
        <a:lstStyle/>
        <a:p>
          <a:r>
            <a:rPr lang="hr-HR" sz="1800" dirty="0" smtClean="0">
              <a:latin typeface="Arial" panose="020B0604020202020204" pitchFamily="34" charset="0"/>
              <a:cs typeface="Arial" panose="020B0604020202020204" pitchFamily="34" charset="0"/>
            </a:rPr>
            <a:t>Dodatno usklađivanje s pravnom stečevinom EU</a:t>
          </a:r>
        </a:p>
      </dgm:t>
    </dgm:pt>
    <dgm:pt modelId="{C6DA51AC-76E8-43D1-AC31-15950BF03AA1}" type="parTrans" cxnId="{F2C357F1-1786-45AD-A6D4-F077BD8AD018}">
      <dgm:prSet/>
      <dgm:spPr/>
      <dgm:t>
        <a:bodyPr/>
        <a:lstStyle/>
        <a:p>
          <a:endParaRPr lang="hr-HR"/>
        </a:p>
      </dgm:t>
    </dgm:pt>
    <dgm:pt modelId="{E099C31A-CC59-4211-8726-A85D96407C68}" type="sibTrans" cxnId="{F2C357F1-1786-45AD-A6D4-F077BD8AD018}">
      <dgm:prSet/>
      <dgm:spPr/>
      <dgm:t>
        <a:bodyPr/>
        <a:lstStyle/>
        <a:p>
          <a:endParaRPr lang="hr-HR"/>
        </a:p>
      </dgm:t>
    </dgm:pt>
    <dgm:pt modelId="{78C3B44D-B6AD-4E5B-AEE2-E504235D98E9}">
      <dgm:prSet custT="1"/>
      <dgm:spPr>
        <a:solidFill>
          <a:srgbClr val="002060"/>
        </a:solidFill>
      </dgm:spPr>
      <dgm:t>
        <a:bodyPr/>
        <a:lstStyle/>
        <a:p>
          <a:r>
            <a:rPr lang="hr-HR" sz="1800" dirty="0" smtClean="0">
              <a:latin typeface="Arial" panose="020B0604020202020204" pitchFamily="34" charset="0"/>
              <a:cs typeface="Arial" panose="020B0604020202020204" pitchFamily="34" charset="0"/>
            </a:rPr>
            <a:t>Osiguravanje visoke razine zaštite potrošača</a:t>
          </a:r>
          <a:endParaRPr lang="hr-HR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780D77-5631-4CD0-AD5A-60A9A31C3FF6}" type="parTrans" cxnId="{DEC0F935-0155-43AC-BCFA-ED1D10494AEF}">
      <dgm:prSet/>
      <dgm:spPr/>
      <dgm:t>
        <a:bodyPr/>
        <a:lstStyle/>
        <a:p>
          <a:endParaRPr lang="hr-HR"/>
        </a:p>
      </dgm:t>
    </dgm:pt>
    <dgm:pt modelId="{80F9FA7A-CD00-4E5D-91F4-71CBD8CC3DF6}" type="sibTrans" cxnId="{DEC0F935-0155-43AC-BCFA-ED1D10494AEF}">
      <dgm:prSet/>
      <dgm:spPr/>
      <dgm:t>
        <a:bodyPr/>
        <a:lstStyle/>
        <a:p>
          <a:endParaRPr lang="hr-HR"/>
        </a:p>
      </dgm:t>
    </dgm:pt>
    <dgm:pt modelId="{3BB9EFA0-8150-4DBD-BA45-84F645F7FBD2}" type="pres">
      <dgm:prSet presAssocID="{A79739E0-B7F1-4BFD-BCBB-BA346FD77F9A}" presName="CompostProcess" presStyleCnt="0">
        <dgm:presLayoutVars>
          <dgm:dir/>
          <dgm:resizeHandles val="exact"/>
        </dgm:presLayoutVars>
      </dgm:prSet>
      <dgm:spPr/>
    </dgm:pt>
    <dgm:pt modelId="{74F01D1B-A695-4F62-9DE6-E24095A8C6E9}" type="pres">
      <dgm:prSet presAssocID="{A79739E0-B7F1-4BFD-BCBB-BA346FD77F9A}" presName="arrow" presStyleLbl="bgShp" presStyleIdx="0" presStyleCnt="1" custScaleX="104543" custScaleY="92576" custLinFactNeighborX="0" custLinFactNeighborY="1310"/>
      <dgm:spPr/>
    </dgm:pt>
    <dgm:pt modelId="{EC4D2092-6FDE-4859-A67E-8EB92ED78728}" type="pres">
      <dgm:prSet presAssocID="{A79739E0-B7F1-4BFD-BCBB-BA346FD77F9A}" presName="linearProcess" presStyleCnt="0"/>
      <dgm:spPr/>
    </dgm:pt>
    <dgm:pt modelId="{9795D375-ED56-47EA-8D68-0663BB0FE486}" type="pres">
      <dgm:prSet presAssocID="{1A701DAA-07BF-423D-AF47-61765BF93C21}" presName="textNode" presStyleLbl="node1" presStyleIdx="0" presStyleCnt="5" custScaleX="10542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7545310-3478-4F2A-9807-F17A1F100680}" type="pres">
      <dgm:prSet presAssocID="{93156BE4-AB5B-4FD7-A4AF-A8D01F495FB4}" presName="sibTrans" presStyleCnt="0"/>
      <dgm:spPr/>
    </dgm:pt>
    <dgm:pt modelId="{B320938E-E6D3-4B24-AF0D-F0ECB99C789B}" type="pres">
      <dgm:prSet presAssocID="{CC717709-9AF8-4486-8DA6-96CC27735404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7101EB7-A6FE-428C-BBE3-24EBDDB42E1C}" type="pres">
      <dgm:prSet presAssocID="{EFC54AD7-82DA-4406-A0AB-255080B071D3}" presName="sibTrans" presStyleCnt="0"/>
      <dgm:spPr/>
    </dgm:pt>
    <dgm:pt modelId="{B47775F7-46E2-4979-9D1A-CAB09AA2928F}" type="pres">
      <dgm:prSet presAssocID="{78C3B44D-B6AD-4E5B-AEE2-E504235D98E9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E51DC0E4-D218-4AD1-B491-40F1F303CC45}" type="pres">
      <dgm:prSet presAssocID="{80F9FA7A-CD00-4E5D-91F4-71CBD8CC3DF6}" presName="sibTrans" presStyleCnt="0"/>
      <dgm:spPr/>
    </dgm:pt>
    <dgm:pt modelId="{7F4BCC64-B19B-4E10-8D6C-7CACFF363323}" type="pres">
      <dgm:prSet presAssocID="{8312796F-6FCD-4B3B-9B30-5C492B120A66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2A2B57BF-8790-4939-B03A-5DC0D6C63AC9}" type="pres">
      <dgm:prSet presAssocID="{E099C31A-CC59-4211-8726-A85D96407C68}" presName="sibTrans" presStyleCnt="0"/>
      <dgm:spPr/>
    </dgm:pt>
    <dgm:pt modelId="{48BF5B96-5A5E-4D5F-94BD-079968489700}" type="pres">
      <dgm:prSet presAssocID="{19C6EEB3-9BE8-4217-85F8-A9841B06F3C9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24291276-A14D-49DA-889E-48B9DF071F63}" type="presOf" srcId="{1A701DAA-07BF-423D-AF47-61765BF93C21}" destId="{9795D375-ED56-47EA-8D68-0663BB0FE486}" srcOrd="0" destOrd="0" presId="urn:microsoft.com/office/officeart/2005/8/layout/hProcess9"/>
    <dgm:cxn modelId="{E8EA3BFE-A42C-4ED4-8961-978DC93C41E3}" type="presOf" srcId="{78C3B44D-B6AD-4E5B-AEE2-E504235D98E9}" destId="{B47775F7-46E2-4979-9D1A-CAB09AA2928F}" srcOrd="0" destOrd="0" presId="urn:microsoft.com/office/officeart/2005/8/layout/hProcess9"/>
    <dgm:cxn modelId="{F2C357F1-1786-45AD-A6D4-F077BD8AD018}" srcId="{A79739E0-B7F1-4BFD-BCBB-BA346FD77F9A}" destId="{8312796F-6FCD-4B3B-9B30-5C492B120A66}" srcOrd="3" destOrd="0" parTransId="{C6DA51AC-76E8-43D1-AC31-15950BF03AA1}" sibTransId="{E099C31A-CC59-4211-8726-A85D96407C68}"/>
    <dgm:cxn modelId="{523409DC-B825-4CB6-B040-71B10E089482}" srcId="{A79739E0-B7F1-4BFD-BCBB-BA346FD77F9A}" destId="{19C6EEB3-9BE8-4217-85F8-A9841B06F3C9}" srcOrd="4" destOrd="0" parTransId="{D68BEA42-0BCB-4619-9C81-D8FF914384AF}" sibTransId="{CBDA3E89-AA2F-451F-B3D4-7A2EBB12EBF8}"/>
    <dgm:cxn modelId="{DF51A7C2-26EE-4C5B-8C87-318220DEF9D1}" type="presOf" srcId="{8312796F-6FCD-4B3B-9B30-5C492B120A66}" destId="{7F4BCC64-B19B-4E10-8D6C-7CACFF363323}" srcOrd="0" destOrd="0" presId="urn:microsoft.com/office/officeart/2005/8/layout/hProcess9"/>
    <dgm:cxn modelId="{DEC0F935-0155-43AC-BCFA-ED1D10494AEF}" srcId="{A79739E0-B7F1-4BFD-BCBB-BA346FD77F9A}" destId="{78C3B44D-B6AD-4E5B-AEE2-E504235D98E9}" srcOrd="2" destOrd="0" parTransId="{40780D77-5631-4CD0-AD5A-60A9A31C3FF6}" sibTransId="{80F9FA7A-CD00-4E5D-91F4-71CBD8CC3DF6}"/>
    <dgm:cxn modelId="{D6529CEF-E43D-44DB-8539-4C513BBF03F1}" srcId="{A79739E0-B7F1-4BFD-BCBB-BA346FD77F9A}" destId="{CC717709-9AF8-4486-8DA6-96CC27735404}" srcOrd="1" destOrd="0" parTransId="{01D543E6-C794-42B0-A0C7-5F180AFAA32F}" sibTransId="{EFC54AD7-82DA-4406-A0AB-255080B071D3}"/>
    <dgm:cxn modelId="{EDABFE84-85D4-46DA-A633-E6488D8B0B75}" type="presOf" srcId="{CC717709-9AF8-4486-8DA6-96CC27735404}" destId="{B320938E-E6D3-4B24-AF0D-F0ECB99C789B}" srcOrd="0" destOrd="0" presId="urn:microsoft.com/office/officeart/2005/8/layout/hProcess9"/>
    <dgm:cxn modelId="{2050D300-7448-419B-89DC-8C270A8D84A4}" srcId="{A79739E0-B7F1-4BFD-BCBB-BA346FD77F9A}" destId="{1A701DAA-07BF-423D-AF47-61765BF93C21}" srcOrd="0" destOrd="0" parTransId="{6429C31C-1F74-43CA-BB9A-BDFCDA00CDA1}" sibTransId="{93156BE4-AB5B-4FD7-A4AF-A8D01F495FB4}"/>
    <dgm:cxn modelId="{DB3AEA3B-6D91-458F-9B53-198375EE777C}" type="presOf" srcId="{19C6EEB3-9BE8-4217-85F8-A9841B06F3C9}" destId="{48BF5B96-5A5E-4D5F-94BD-079968489700}" srcOrd="0" destOrd="0" presId="urn:microsoft.com/office/officeart/2005/8/layout/hProcess9"/>
    <dgm:cxn modelId="{7922B95A-FC61-418A-9204-B9AE77963847}" type="presOf" srcId="{A79739E0-B7F1-4BFD-BCBB-BA346FD77F9A}" destId="{3BB9EFA0-8150-4DBD-BA45-84F645F7FBD2}" srcOrd="0" destOrd="0" presId="urn:microsoft.com/office/officeart/2005/8/layout/hProcess9"/>
    <dgm:cxn modelId="{E73D2C5D-A0B0-4E07-AA5A-E854FBB623E7}" type="presParOf" srcId="{3BB9EFA0-8150-4DBD-BA45-84F645F7FBD2}" destId="{74F01D1B-A695-4F62-9DE6-E24095A8C6E9}" srcOrd="0" destOrd="0" presId="urn:microsoft.com/office/officeart/2005/8/layout/hProcess9"/>
    <dgm:cxn modelId="{E010A055-9924-40BA-9528-847EC09DECA3}" type="presParOf" srcId="{3BB9EFA0-8150-4DBD-BA45-84F645F7FBD2}" destId="{EC4D2092-6FDE-4859-A67E-8EB92ED78728}" srcOrd="1" destOrd="0" presId="urn:microsoft.com/office/officeart/2005/8/layout/hProcess9"/>
    <dgm:cxn modelId="{89D7A18D-683D-4704-A1D7-3CA5F7428454}" type="presParOf" srcId="{EC4D2092-6FDE-4859-A67E-8EB92ED78728}" destId="{9795D375-ED56-47EA-8D68-0663BB0FE486}" srcOrd="0" destOrd="0" presId="urn:microsoft.com/office/officeart/2005/8/layout/hProcess9"/>
    <dgm:cxn modelId="{9243CEFE-7D22-4B6C-B54D-E1C994C720DF}" type="presParOf" srcId="{EC4D2092-6FDE-4859-A67E-8EB92ED78728}" destId="{77545310-3478-4F2A-9807-F17A1F100680}" srcOrd="1" destOrd="0" presId="urn:microsoft.com/office/officeart/2005/8/layout/hProcess9"/>
    <dgm:cxn modelId="{5EA2BF13-53A3-43A4-87CB-1C350D8951B4}" type="presParOf" srcId="{EC4D2092-6FDE-4859-A67E-8EB92ED78728}" destId="{B320938E-E6D3-4B24-AF0D-F0ECB99C789B}" srcOrd="2" destOrd="0" presId="urn:microsoft.com/office/officeart/2005/8/layout/hProcess9"/>
    <dgm:cxn modelId="{E9F60B7A-5171-4C5B-8F10-CBDBC222668A}" type="presParOf" srcId="{EC4D2092-6FDE-4859-A67E-8EB92ED78728}" destId="{27101EB7-A6FE-428C-BBE3-24EBDDB42E1C}" srcOrd="3" destOrd="0" presId="urn:microsoft.com/office/officeart/2005/8/layout/hProcess9"/>
    <dgm:cxn modelId="{2EF162E8-E735-4EE8-A757-97BAF7826003}" type="presParOf" srcId="{EC4D2092-6FDE-4859-A67E-8EB92ED78728}" destId="{B47775F7-46E2-4979-9D1A-CAB09AA2928F}" srcOrd="4" destOrd="0" presId="urn:microsoft.com/office/officeart/2005/8/layout/hProcess9"/>
    <dgm:cxn modelId="{B8079D19-815D-4462-A36A-F768B98CBA17}" type="presParOf" srcId="{EC4D2092-6FDE-4859-A67E-8EB92ED78728}" destId="{E51DC0E4-D218-4AD1-B491-40F1F303CC45}" srcOrd="5" destOrd="0" presId="urn:microsoft.com/office/officeart/2005/8/layout/hProcess9"/>
    <dgm:cxn modelId="{1DA5502A-5121-4845-8925-152DA240B589}" type="presParOf" srcId="{EC4D2092-6FDE-4859-A67E-8EB92ED78728}" destId="{7F4BCC64-B19B-4E10-8D6C-7CACFF363323}" srcOrd="6" destOrd="0" presId="urn:microsoft.com/office/officeart/2005/8/layout/hProcess9"/>
    <dgm:cxn modelId="{B0AD041A-BB5D-4AE4-92F6-D2B6B90E2128}" type="presParOf" srcId="{EC4D2092-6FDE-4859-A67E-8EB92ED78728}" destId="{2A2B57BF-8790-4939-B03A-5DC0D6C63AC9}" srcOrd="7" destOrd="0" presId="urn:microsoft.com/office/officeart/2005/8/layout/hProcess9"/>
    <dgm:cxn modelId="{5F3EFBBA-93A6-47D9-A9EC-B50E8997BBBB}" type="presParOf" srcId="{EC4D2092-6FDE-4859-A67E-8EB92ED78728}" destId="{48BF5B96-5A5E-4D5F-94BD-079968489700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AD9AA3-DA1D-4EA7-B08C-CA73F4B4A201}">
      <dsp:nvSpPr>
        <dsp:cNvPr id="0" name=""/>
        <dsp:cNvSpPr/>
      </dsp:nvSpPr>
      <dsp:spPr>
        <a:xfrm>
          <a:off x="2646427" y="477159"/>
          <a:ext cx="2370329" cy="1422197"/>
        </a:xfrm>
        <a:prstGeom prst="rect">
          <a:avLst/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Uspostavljaju se stroža pravila oglašavanja kako bi se potrošače upozorilo na posljedice zaduživanja</a:t>
          </a:r>
          <a:endParaRPr lang="hr-HR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46427" y="477159"/>
        <a:ext cx="2370329" cy="1422197"/>
      </dsp:txXfrm>
    </dsp:sp>
    <dsp:sp modelId="{33454271-EC7A-49FF-B751-E752C76E2C0D}">
      <dsp:nvSpPr>
        <dsp:cNvPr id="0" name=""/>
        <dsp:cNvSpPr/>
      </dsp:nvSpPr>
      <dsp:spPr>
        <a:xfrm>
          <a:off x="49872" y="465838"/>
          <a:ext cx="2370329" cy="1422197"/>
        </a:xfrm>
        <a:prstGeom prst="rect">
          <a:avLst/>
        </a:prstGeom>
        <a:gradFill rotWithShape="0">
          <a:gsLst>
            <a:gs pos="0">
              <a:schemeClr val="accent5">
                <a:shade val="50000"/>
                <a:hueOff val="80499"/>
                <a:satOff val="-1960"/>
                <a:lumOff val="857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50000"/>
                <a:hueOff val="80499"/>
                <a:satOff val="-1960"/>
                <a:lumOff val="857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50000"/>
                <a:hueOff val="80499"/>
                <a:satOff val="-1960"/>
                <a:lumOff val="857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Proširuje se područje primjene</a:t>
          </a:r>
          <a:endParaRPr lang="hr-HR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872" y="465838"/>
        <a:ext cx="2370329" cy="1422197"/>
      </dsp:txXfrm>
    </dsp:sp>
    <dsp:sp modelId="{A603140D-0BEB-4B6B-B4B9-C1CA4EE3128F}">
      <dsp:nvSpPr>
        <dsp:cNvPr id="0" name=""/>
        <dsp:cNvSpPr/>
      </dsp:nvSpPr>
      <dsp:spPr>
        <a:xfrm>
          <a:off x="5217713" y="502090"/>
          <a:ext cx="2370329" cy="1422197"/>
        </a:xfrm>
        <a:prstGeom prst="rect">
          <a:avLst/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Osigurava jasniji prikaz ključnih podataka iz ugovora o kreditu u informacijskom obrascu (SECCI)</a:t>
          </a:r>
          <a:endParaRPr lang="hr-HR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17713" y="502090"/>
        <a:ext cx="2370329" cy="1422197"/>
      </dsp:txXfrm>
    </dsp:sp>
    <dsp:sp modelId="{A529C877-C92B-40F8-AD7B-5E017F535E0E}">
      <dsp:nvSpPr>
        <dsp:cNvPr id="0" name=""/>
        <dsp:cNvSpPr/>
      </dsp:nvSpPr>
      <dsp:spPr>
        <a:xfrm>
          <a:off x="7825076" y="502090"/>
          <a:ext cx="2370329" cy="1422197"/>
        </a:xfrm>
        <a:prstGeom prst="rect">
          <a:avLst/>
        </a:prstGeom>
        <a:gradFill rotWithShape="0">
          <a:gsLst>
            <a:gs pos="0">
              <a:schemeClr val="accent5">
                <a:shade val="50000"/>
                <a:hueOff val="241496"/>
                <a:satOff val="-5881"/>
                <a:lumOff val="257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50000"/>
                <a:hueOff val="241496"/>
                <a:satOff val="-5881"/>
                <a:lumOff val="257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50000"/>
                <a:hueOff val="241496"/>
                <a:satOff val="-5881"/>
                <a:lumOff val="257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Uvode se stroži zahtjevi </a:t>
          </a:r>
          <a:r>
            <a:rPr lang="hr-HR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u pogledu procjene kreditne sposobnosti</a:t>
          </a:r>
          <a:endParaRPr lang="hr-HR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25076" y="502090"/>
        <a:ext cx="2370329" cy="1422197"/>
      </dsp:txXfrm>
    </dsp:sp>
    <dsp:sp modelId="{8CDF04E7-A086-489B-BB67-3031FC3E2751}">
      <dsp:nvSpPr>
        <dsp:cNvPr id="0" name=""/>
        <dsp:cNvSpPr/>
      </dsp:nvSpPr>
      <dsp:spPr>
        <a:xfrm>
          <a:off x="2987" y="2161321"/>
          <a:ext cx="2370329" cy="1422197"/>
        </a:xfrm>
        <a:prstGeom prst="rect">
          <a:avLst/>
        </a:prstGeom>
        <a:gradFill rotWithShape="0">
          <a:gsLst>
            <a:gs pos="0">
              <a:schemeClr val="accent5">
                <a:shade val="50000"/>
                <a:hueOff val="321995"/>
                <a:satOff val="-7842"/>
                <a:lumOff val="3431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50000"/>
                <a:hueOff val="321995"/>
                <a:satOff val="-7842"/>
                <a:lumOff val="3431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50000"/>
                <a:hueOff val="321995"/>
                <a:satOff val="-7842"/>
                <a:lumOff val="3431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Dopuštaju se prakse objedinjavanja usluga i izričito se zabranjuju prakse vezanja usluga</a:t>
          </a:r>
          <a:endParaRPr lang="hr-HR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87" y="2161321"/>
        <a:ext cx="2370329" cy="1422197"/>
      </dsp:txXfrm>
    </dsp:sp>
    <dsp:sp modelId="{DA558769-1723-4CBB-8202-120EA3E00EB1}">
      <dsp:nvSpPr>
        <dsp:cNvPr id="0" name=""/>
        <dsp:cNvSpPr/>
      </dsp:nvSpPr>
      <dsp:spPr>
        <a:xfrm>
          <a:off x="2610350" y="2161321"/>
          <a:ext cx="2370329" cy="1422197"/>
        </a:xfrm>
        <a:prstGeom prst="rect">
          <a:avLst/>
        </a:prstGeom>
        <a:gradFill rotWithShape="0">
          <a:gsLst>
            <a:gs pos="0">
              <a:schemeClr val="accent5">
                <a:shade val="50000"/>
                <a:hueOff val="402493"/>
                <a:satOff val="-9802"/>
                <a:lumOff val="4289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50000"/>
                <a:hueOff val="402493"/>
                <a:satOff val="-9802"/>
                <a:lumOff val="4289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50000"/>
                <a:hueOff val="402493"/>
                <a:satOff val="-9802"/>
                <a:lumOff val="4289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Osigurava se „pravo na zaborav” bivšim onkološkim bolesnicima prilikom izračuna police osiguranja poveznog s ugovorom o potrošačkom kreditu</a:t>
          </a:r>
          <a:endParaRPr lang="hr-HR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10350" y="2161321"/>
        <a:ext cx="2370329" cy="1422197"/>
      </dsp:txXfrm>
    </dsp:sp>
    <dsp:sp modelId="{38262ADE-16FC-489F-9834-51E2AE44770C}">
      <dsp:nvSpPr>
        <dsp:cNvPr id="0" name=""/>
        <dsp:cNvSpPr/>
      </dsp:nvSpPr>
      <dsp:spPr>
        <a:xfrm>
          <a:off x="5217713" y="2161321"/>
          <a:ext cx="2370329" cy="1422197"/>
        </a:xfrm>
        <a:prstGeom prst="rect">
          <a:avLst/>
        </a:prstGeom>
        <a:gradFill rotWithShape="0">
          <a:gsLst>
            <a:gs pos="0">
              <a:schemeClr val="accent5">
                <a:shade val="50000"/>
                <a:hueOff val="321995"/>
                <a:satOff val="-7842"/>
                <a:lumOff val="3431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50000"/>
                <a:hueOff val="321995"/>
                <a:satOff val="-7842"/>
                <a:lumOff val="3431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50000"/>
                <a:hueOff val="321995"/>
                <a:satOff val="-7842"/>
                <a:lumOff val="3431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Preciznije se uređuje pružanja savjetodavnih usluga od strane vjerovnika i kreditnih posrednika</a:t>
          </a:r>
          <a:endParaRPr lang="hr-HR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17713" y="2161321"/>
        <a:ext cx="2370329" cy="1422197"/>
      </dsp:txXfrm>
    </dsp:sp>
    <dsp:sp modelId="{95EB0081-F0CC-4CBE-9828-6517A40922B8}">
      <dsp:nvSpPr>
        <dsp:cNvPr id="0" name=""/>
        <dsp:cNvSpPr/>
      </dsp:nvSpPr>
      <dsp:spPr>
        <a:xfrm>
          <a:off x="7825076" y="2161321"/>
          <a:ext cx="2370329" cy="1422197"/>
        </a:xfrm>
        <a:prstGeom prst="rect">
          <a:avLst/>
        </a:prstGeom>
        <a:gradFill rotWithShape="0">
          <a:gsLst>
            <a:gs pos="0">
              <a:schemeClr val="accent5">
                <a:shade val="50000"/>
                <a:hueOff val="241496"/>
                <a:satOff val="-5881"/>
                <a:lumOff val="257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50000"/>
                <a:hueOff val="241496"/>
                <a:satOff val="-5881"/>
                <a:lumOff val="257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50000"/>
                <a:hueOff val="241496"/>
                <a:satOff val="-5881"/>
                <a:lumOff val="257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Zahtijeva se primjereno ovlašćivanje vjerovnika i kreditnih posrednika od strane neovisnog tijela</a:t>
          </a:r>
          <a:endParaRPr lang="hr-HR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25076" y="2161321"/>
        <a:ext cx="2370329" cy="1422197"/>
      </dsp:txXfrm>
    </dsp:sp>
    <dsp:sp modelId="{D7816020-97FE-460B-9DBC-26F4D6F8FDCA}">
      <dsp:nvSpPr>
        <dsp:cNvPr id="0" name=""/>
        <dsp:cNvSpPr/>
      </dsp:nvSpPr>
      <dsp:spPr>
        <a:xfrm>
          <a:off x="2610350" y="3820552"/>
          <a:ext cx="2370329" cy="1422197"/>
        </a:xfrm>
        <a:prstGeom prst="rect">
          <a:avLst/>
        </a:prstGeom>
        <a:gradFill rotWithShape="0">
          <a:gsLst>
            <a:gs pos="0">
              <a:schemeClr val="accent5">
                <a:shade val="50000"/>
                <a:hueOff val="160997"/>
                <a:satOff val="-3921"/>
                <a:lumOff val="1715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50000"/>
                <a:hueOff val="160997"/>
                <a:satOff val="-3921"/>
                <a:lumOff val="1715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50000"/>
                <a:hueOff val="160997"/>
                <a:satOff val="-3921"/>
                <a:lumOff val="1715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Potiču se države članice na razvijanje financijske pismenosti potrošača</a:t>
          </a:r>
          <a:endParaRPr lang="hr-HR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10350" y="3820552"/>
        <a:ext cx="2370329" cy="1422197"/>
      </dsp:txXfrm>
    </dsp:sp>
    <dsp:sp modelId="{17FDF8BA-B1BC-4F46-8734-0DCD64B4B0AC}">
      <dsp:nvSpPr>
        <dsp:cNvPr id="0" name=""/>
        <dsp:cNvSpPr/>
      </dsp:nvSpPr>
      <dsp:spPr>
        <a:xfrm>
          <a:off x="5217713" y="3820552"/>
          <a:ext cx="2370329" cy="1422197"/>
        </a:xfrm>
        <a:prstGeom prst="rect">
          <a:avLst/>
        </a:prstGeom>
        <a:gradFill rotWithShape="0">
          <a:gsLst>
            <a:gs pos="0">
              <a:schemeClr val="accent5">
                <a:shade val="50000"/>
                <a:hueOff val="80499"/>
                <a:satOff val="-1960"/>
                <a:lumOff val="857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50000"/>
                <a:hueOff val="80499"/>
                <a:satOff val="-1960"/>
                <a:lumOff val="857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50000"/>
                <a:hueOff val="80499"/>
                <a:satOff val="-1960"/>
                <a:lumOff val="857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Uvodi se obveza uspostave savjetovanja o dugu</a:t>
          </a:r>
          <a:endParaRPr lang="hr-HR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17713" y="3820552"/>
        <a:ext cx="2370329" cy="14221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5CF4AE-5FB9-4D6B-9AD2-BBD6C1B8E6A9}">
      <dsp:nvSpPr>
        <dsp:cNvPr id="0" name=""/>
        <dsp:cNvSpPr/>
      </dsp:nvSpPr>
      <dsp:spPr>
        <a:xfrm>
          <a:off x="0" y="31"/>
          <a:ext cx="11598515" cy="327588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I.	OPĆE ODREDBE</a:t>
          </a:r>
        </a:p>
      </dsp:txBody>
      <dsp:txXfrm>
        <a:off x="15992" y="16023"/>
        <a:ext cx="11566531" cy="295604"/>
      </dsp:txXfrm>
    </dsp:sp>
    <dsp:sp modelId="{39E7E8D6-A00B-4D73-AEFF-DF67B4E175BE}">
      <dsp:nvSpPr>
        <dsp:cNvPr id="0" name=""/>
        <dsp:cNvSpPr/>
      </dsp:nvSpPr>
      <dsp:spPr>
        <a:xfrm>
          <a:off x="0" y="341766"/>
          <a:ext cx="11598515" cy="327588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II.	</a:t>
          </a:r>
          <a:r>
            <a:rPr lang="hr-HR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TEMELJNA NAČELA</a:t>
          </a:r>
          <a:endParaRPr lang="hr-HR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2" y="357758"/>
        <a:ext cx="11566531" cy="295604"/>
      </dsp:txXfrm>
    </dsp:sp>
    <dsp:sp modelId="{B2362022-A9E8-48FE-B970-0351D24985AB}">
      <dsp:nvSpPr>
        <dsp:cNvPr id="0" name=""/>
        <dsp:cNvSpPr/>
      </dsp:nvSpPr>
      <dsp:spPr>
        <a:xfrm>
          <a:off x="0" y="683502"/>
          <a:ext cx="11598515" cy="327588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III.	</a:t>
          </a:r>
          <a:r>
            <a:rPr lang="hr-HR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INFORMACIJE I POSTUPCI PRIJE SKLAPANJA UGOVORA O KREDITU </a:t>
          </a:r>
          <a:endParaRPr lang="hr-HR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2" y="699494"/>
        <a:ext cx="11566531" cy="295604"/>
      </dsp:txXfrm>
    </dsp:sp>
    <dsp:sp modelId="{D4CB3513-85B0-472A-A6F9-6577299A471F}">
      <dsp:nvSpPr>
        <dsp:cNvPr id="0" name=""/>
        <dsp:cNvSpPr/>
      </dsp:nvSpPr>
      <dsp:spPr>
        <a:xfrm>
          <a:off x="0" y="1025237"/>
          <a:ext cx="11598515" cy="327588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IV.	</a:t>
          </a:r>
          <a:r>
            <a:rPr lang="hr-HR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PRAKSE VEZANJA I OBJEDINJAVANJA USLUGA</a:t>
          </a:r>
          <a:endParaRPr lang="hr-HR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2" y="1041229"/>
        <a:ext cx="11566531" cy="295604"/>
      </dsp:txXfrm>
    </dsp:sp>
    <dsp:sp modelId="{17717BB9-05AE-443E-9ADF-010C12D9BDA8}">
      <dsp:nvSpPr>
        <dsp:cNvPr id="0" name=""/>
        <dsp:cNvSpPr/>
      </dsp:nvSpPr>
      <dsp:spPr>
        <a:xfrm>
          <a:off x="0" y="1366972"/>
          <a:ext cx="11598515" cy="327588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V.	</a:t>
          </a:r>
          <a:r>
            <a:rPr lang="hr-HR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PROCJENA KREDITNE SPOSOBNOSTI I PRISTUP KREIDTNIM REGISTRIMA</a:t>
          </a:r>
          <a:endParaRPr lang="hr-HR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2" y="1382964"/>
        <a:ext cx="11566531" cy="295604"/>
      </dsp:txXfrm>
    </dsp:sp>
    <dsp:sp modelId="{A08E4C00-357B-4ACC-B1A9-6269D28B6C2A}">
      <dsp:nvSpPr>
        <dsp:cNvPr id="0" name=""/>
        <dsp:cNvSpPr/>
      </dsp:nvSpPr>
      <dsp:spPr>
        <a:xfrm>
          <a:off x="0" y="1708708"/>
          <a:ext cx="11598515" cy="327588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VI.	</a:t>
          </a:r>
          <a:r>
            <a:rPr lang="hr-HR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UGOVOR O KREDITU</a:t>
          </a:r>
          <a:endParaRPr lang="hr-HR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2" y="1724700"/>
        <a:ext cx="11566531" cy="295604"/>
      </dsp:txXfrm>
    </dsp:sp>
    <dsp:sp modelId="{0B3E0E54-4200-40E6-89F3-6C263251F09B}">
      <dsp:nvSpPr>
        <dsp:cNvPr id="0" name=""/>
        <dsp:cNvSpPr/>
      </dsp:nvSpPr>
      <dsp:spPr>
        <a:xfrm>
          <a:off x="0" y="2050443"/>
          <a:ext cx="11598515" cy="327588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VII.	</a:t>
          </a:r>
          <a:r>
            <a:rPr lang="hr-HR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KAMATNE STOPE I NAKNADE</a:t>
          </a:r>
          <a:endParaRPr lang="hr-HR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2" y="2066435"/>
        <a:ext cx="11566531" cy="295604"/>
      </dsp:txXfrm>
    </dsp:sp>
    <dsp:sp modelId="{B4CA9DC1-FA97-4B44-8E3E-3D26992D778E}">
      <dsp:nvSpPr>
        <dsp:cNvPr id="0" name=""/>
        <dsp:cNvSpPr/>
      </dsp:nvSpPr>
      <dsp:spPr>
        <a:xfrm>
          <a:off x="0" y="2392179"/>
          <a:ext cx="11598515" cy="327588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VIII.	</a:t>
          </a:r>
          <a:r>
            <a:rPr lang="hr-HR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ODUSTANAK I OTKAZIVANJE UGOVORA O KREDITU I PRIJEVREMENA OTPLATA</a:t>
          </a:r>
          <a:endParaRPr lang="hr-HR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2" y="2408171"/>
        <a:ext cx="11566531" cy="295604"/>
      </dsp:txXfrm>
    </dsp:sp>
    <dsp:sp modelId="{3E9F3835-C568-43A7-A0E6-B64D8BDDD203}">
      <dsp:nvSpPr>
        <dsp:cNvPr id="0" name=""/>
        <dsp:cNvSpPr/>
      </dsp:nvSpPr>
      <dsp:spPr>
        <a:xfrm>
          <a:off x="0" y="2733914"/>
          <a:ext cx="11598515" cy="327588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IX.	</a:t>
          </a:r>
          <a:r>
            <a:rPr lang="hr-HR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MJERE OLAKŠANJA POKOĆI POTROŠAČU KOJI IMAJU POTEŠKOĆE U PLAĆANJU</a:t>
          </a:r>
          <a:endParaRPr lang="hr-HR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2" y="2749906"/>
        <a:ext cx="11566531" cy="295604"/>
      </dsp:txXfrm>
    </dsp:sp>
    <dsp:sp modelId="{D8435057-0949-420F-9F4E-C7DF39865F3E}">
      <dsp:nvSpPr>
        <dsp:cNvPr id="0" name=""/>
        <dsp:cNvSpPr/>
      </dsp:nvSpPr>
      <dsp:spPr>
        <a:xfrm>
          <a:off x="0" y="3077844"/>
          <a:ext cx="11598515" cy="327588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X.	</a:t>
          </a:r>
          <a:r>
            <a:rPr lang="hr-HR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DOPUŠTENO PREKORAČENJE I PREŠUTNO PRIHVAĆENO PREKORAČENJE</a:t>
          </a:r>
          <a:endParaRPr lang="hr-HR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2" y="3093836"/>
        <a:ext cx="11566531" cy="295604"/>
      </dsp:txXfrm>
    </dsp:sp>
    <dsp:sp modelId="{855EDD98-C99B-4189-A774-2F2469982EFB}">
      <dsp:nvSpPr>
        <dsp:cNvPr id="0" name=""/>
        <dsp:cNvSpPr/>
      </dsp:nvSpPr>
      <dsp:spPr>
        <a:xfrm>
          <a:off x="0" y="3417385"/>
          <a:ext cx="11598515" cy="327588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XI.	</a:t>
          </a:r>
          <a:r>
            <a:rPr lang="hr-HR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POSLOVANJE VEJROVNIKA I KREDITNIH POSREDNIKA</a:t>
          </a:r>
          <a:endParaRPr lang="hr-HR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2" y="3433377"/>
        <a:ext cx="11566531" cy="295604"/>
      </dsp:txXfrm>
    </dsp:sp>
    <dsp:sp modelId="{29CE81E3-47A6-4501-B1B7-FB227FB1EFC2}">
      <dsp:nvSpPr>
        <dsp:cNvPr id="0" name=""/>
        <dsp:cNvSpPr/>
      </dsp:nvSpPr>
      <dsp:spPr>
        <a:xfrm>
          <a:off x="0" y="3759121"/>
          <a:ext cx="11598515" cy="327588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XII.	</a:t>
          </a:r>
          <a:r>
            <a:rPr lang="hr-HR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MEĐUNAORDNA SURADNJA U STAMBENOM POTROŠAČKOM KREDITIRANJU</a:t>
          </a:r>
          <a:endParaRPr lang="hr-HR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2" y="3775113"/>
        <a:ext cx="11566531" cy="295604"/>
      </dsp:txXfrm>
    </dsp:sp>
    <dsp:sp modelId="{8244EA1F-9637-45FA-A091-082B51C6CA42}">
      <dsp:nvSpPr>
        <dsp:cNvPr id="0" name=""/>
        <dsp:cNvSpPr/>
      </dsp:nvSpPr>
      <dsp:spPr>
        <a:xfrm>
          <a:off x="0" y="4100856"/>
          <a:ext cx="11598515" cy="327588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XIII.	</a:t>
          </a:r>
          <a:r>
            <a:rPr lang="hr-HR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ODLUČIVANJE HRVATSKE NARODNE BANKE, NADLEŽNOSTI SUDA I IZVANSUDSKO RIJEŠAVANJE SPOROVA</a:t>
          </a:r>
          <a:endParaRPr lang="hr-HR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2" y="4116848"/>
        <a:ext cx="11566531" cy="295604"/>
      </dsp:txXfrm>
    </dsp:sp>
    <dsp:sp modelId="{196273F9-82A0-4933-92CC-399C3764550C}">
      <dsp:nvSpPr>
        <dsp:cNvPr id="0" name=""/>
        <dsp:cNvSpPr/>
      </dsp:nvSpPr>
      <dsp:spPr>
        <a:xfrm>
          <a:off x="0" y="4442591"/>
          <a:ext cx="11598515" cy="327588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XIV.	</a:t>
          </a:r>
          <a:r>
            <a:rPr lang="hr-HR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UNAPREĐENJE FINANCIJSKE PISMENOSTI I USLUGA SAVJETOVANJA O DUGU</a:t>
          </a:r>
          <a:endParaRPr lang="hr-HR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2" y="4458583"/>
        <a:ext cx="11566531" cy="295604"/>
      </dsp:txXfrm>
    </dsp:sp>
    <dsp:sp modelId="{7E527511-7E29-47A2-BF9A-562905673700}">
      <dsp:nvSpPr>
        <dsp:cNvPr id="0" name=""/>
        <dsp:cNvSpPr/>
      </dsp:nvSpPr>
      <dsp:spPr>
        <a:xfrm>
          <a:off x="0" y="4784327"/>
          <a:ext cx="11598515" cy="327588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XV.	</a:t>
          </a:r>
          <a:r>
            <a:rPr lang="hr-HR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NADZOR VJEROVNIKA I KREDITNOG POSREDNIKA</a:t>
          </a:r>
          <a:endParaRPr lang="hr-HR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2" y="4800319"/>
        <a:ext cx="11566531" cy="295604"/>
      </dsp:txXfrm>
    </dsp:sp>
    <dsp:sp modelId="{52B0F7F4-8E0D-4B4C-8BFD-930682252746}">
      <dsp:nvSpPr>
        <dsp:cNvPr id="0" name=""/>
        <dsp:cNvSpPr/>
      </dsp:nvSpPr>
      <dsp:spPr>
        <a:xfrm>
          <a:off x="0" y="5126062"/>
          <a:ext cx="11598515" cy="327588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XVI.	</a:t>
          </a:r>
          <a:r>
            <a:rPr lang="hr-HR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PREKRŠAJNE ODREDBE</a:t>
          </a:r>
          <a:endParaRPr lang="hr-HR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2" y="5142054"/>
        <a:ext cx="11566531" cy="295604"/>
      </dsp:txXfrm>
    </dsp:sp>
    <dsp:sp modelId="{D319DA86-7C11-4305-BCFC-212E2555908E}">
      <dsp:nvSpPr>
        <dsp:cNvPr id="0" name=""/>
        <dsp:cNvSpPr/>
      </dsp:nvSpPr>
      <dsp:spPr>
        <a:xfrm>
          <a:off x="0" y="5467798"/>
          <a:ext cx="11598515" cy="327588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XVII.	</a:t>
          </a:r>
          <a:r>
            <a:rPr lang="hr-HR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PRIJELAZNE I ZAVRŠNE ODREDBE</a:t>
          </a:r>
          <a:endParaRPr lang="hr-HR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2" y="5483790"/>
        <a:ext cx="11566531" cy="2956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F01D1B-A695-4F62-9DE6-E24095A8C6E9}">
      <dsp:nvSpPr>
        <dsp:cNvPr id="0" name=""/>
        <dsp:cNvSpPr/>
      </dsp:nvSpPr>
      <dsp:spPr>
        <a:xfrm>
          <a:off x="619624" y="191198"/>
          <a:ext cx="9886608" cy="3524579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795D375-ED56-47EA-8D68-0663BB0FE486}">
      <dsp:nvSpPr>
        <dsp:cNvPr id="0" name=""/>
        <dsp:cNvSpPr/>
      </dsp:nvSpPr>
      <dsp:spPr>
        <a:xfrm>
          <a:off x="5956" y="1142168"/>
          <a:ext cx="2048108" cy="1522891"/>
        </a:xfrm>
        <a:prstGeom prst="roundRect">
          <a:avLst/>
        </a:prstGeom>
        <a:solidFill>
          <a:srgbClr val="00206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Objedinjavanje zakonodavnog okvira</a:t>
          </a:r>
        </a:p>
      </dsp:txBody>
      <dsp:txXfrm>
        <a:off x="80297" y="1216509"/>
        <a:ext cx="1899426" cy="1374209"/>
      </dsp:txXfrm>
    </dsp:sp>
    <dsp:sp modelId="{B320938E-E6D3-4B24-AF0D-F0ECB99C789B}">
      <dsp:nvSpPr>
        <dsp:cNvPr id="0" name=""/>
        <dsp:cNvSpPr/>
      </dsp:nvSpPr>
      <dsp:spPr>
        <a:xfrm>
          <a:off x="2377844" y="1142168"/>
          <a:ext cx="1942678" cy="1522891"/>
        </a:xfrm>
        <a:prstGeom prst="roundRect">
          <a:avLst/>
        </a:prstGeom>
        <a:solidFill>
          <a:srgbClr val="00206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Uspostava jasnih pravila za sve sudionike uz učinkovit nadzor</a:t>
          </a:r>
        </a:p>
      </dsp:txBody>
      <dsp:txXfrm>
        <a:off x="2452185" y="1216509"/>
        <a:ext cx="1793996" cy="1374209"/>
      </dsp:txXfrm>
    </dsp:sp>
    <dsp:sp modelId="{B47775F7-46E2-4979-9D1A-CAB09AA2928F}">
      <dsp:nvSpPr>
        <dsp:cNvPr id="0" name=""/>
        <dsp:cNvSpPr/>
      </dsp:nvSpPr>
      <dsp:spPr>
        <a:xfrm>
          <a:off x="4644303" y="1142168"/>
          <a:ext cx="1942678" cy="1522891"/>
        </a:xfrm>
        <a:prstGeom prst="roundRect">
          <a:avLst/>
        </a:prstGeom>
        <a:solidFill>
          <a:srgbClr val="00206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Osiguravanje visoke razine zaštite potrošača</a:t>
          </a:r>
          <a:endParaRPr lang="hr-HR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18644" y="1216509"/>
        <a:ext cx="1793996" cy="1374209"/>
      </dsp:txXfrm>
    </dsp:sp>
    <dsp:sp modelId="{7F4BCC64-B19B-4E10-8D6C-7CACFF363323}">
      <dsp:nvSpPr>
        <dsp:cNvPr id="0" name=""/>
        <dsp:cNvSpPr/>
      </dsp:nvSpPr>
      <dsp:spPr>
        <a:xfrm>
          <a:off x="6910762" y="1142168"/>
          <a:ext cx="1942678" cy="1522891"/>
        </a:xfrm>
        <a:prstGeom prst="roundRect">
          <a:avLst/>
        </a:prstGeom>
        <a:solidFill>
          <a:srgbClr val="00206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Dodatno usklađivanje s pravnom stečevinom EU</a:t>
          </a:r>
        </a:p>
      </dsp:txBody>
      <dsp:txXfrm>
        <a:off x="6985103" y="1216509"/>
        <a:ext cx="1793996" cy="1374209"/>
      </dsp:txXfrm>
    </dsp:sp>
    <dsp:sp modelId="{48BF5B96-5A5E-4D5F-94BD-079968489700}">
      <dsp:nvSpPr>
        <dsp:cNvPr id="0" name=""/>
        <dsp:cNvSpPr/>
      </dsp:nvSpPr>
      <dsp:spPr>
        <a:xfrm>
          <a:off x="9177221" y="1142168"/>
          <a:ext cx="1942678" cy="1522891"/>
        </a:xfrm>
        <a:prstGeom prst="roundRect">
          <a:avLst/>
        </a:prstGeom>
        <a:solidFill>
          <a:srgbClr val="00206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Povećanje pravne sigurnosti </a:t>
          </a:r>
        </a:p>
      </dsp:txBody>
      <dsp:txXfrm>
        <a:off x="9251562" y="1216509"/>
        <a:ext cx="1793996" cy="13742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BAA765-EB36-4F1E-BCDD-9330AB5C433B}" type="datetimeFigureOut">
              <a:rPr lang="hr-HR" smtClean="0"/>
              <a:t>09.03.2026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8BCD95-C72B-4621-9B6D-349BD23E7BD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12831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U izradi nacrta sudjelovao je (i dalje sudjeluje)  širok krug institucija iz javnog sektora – regulatorna i nadzorna tijela, tijela državne uprave, središnje banke i financijske institucije. Jednako važna je i uključenost privatnog i neprofitnog sektora – udruga za zaštitu potrošača, obrazovnih institucija i gospodarskih subjekata.</a:t>
            </a:r>
          </a:p>
          <a:p>
            <a:r>
              <a:rPr lang="hr-HR" dirty="0"/>
              <a:t>Ovakav pristup osigurava da novi zakon bude uravnotežen, provediv u praksi i u stvarnom interesu potrošača i financijskog sustava.</a:t>
            </a: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B398A-2F05-4F49-A476-7B43E8A1DD3C}" type="slidenum">
              <a:rPr lang="hr-HR" smtClean="0"/>
              <a:t>2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708901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B398A-2F05-4F49-A476-7B43E8A1DD3C}" type="slidenum">
              <a:rPr lang="hr-HR" smtClean="0"/>
              <a:t>12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07767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hr-HR" sz="1600" b="1" kern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Ukidanje obveze isplata primitaka na žiro račun</a:t>
            </a:r>
            <a:r>
              <a:rPr lang="hr-HR" sz="1600" b="1" kern="1200" baseline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lang="hr-HR" sz="1600" b="0" kern="1200" baseline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Od </a:t>
            </a:r>
            <a:r>
              <a:rPr lang="hr-HR" sz="1600" b="0" kern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siječnja 2023. na snazi su odredbe Zakona o izmjenama i dopunama Zakona o porezu na dohodak (NN 151/22) na temelju</a:t>
            </a:r>
            <a:r>
              <a:rPr lang="hr-HR" sz="1600" b="0" kern="1200" baseline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kojih </a:t>
            </a:r>
            <a:r>
              <a:rPr lang="hr-HR" sz="1600" b="0" kern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više ne postoji obveza isplate pojedinih primitaka fizičkih osoba – građana na različite račune (tekući i žiroračun) već se primici mogu isplatiti na bilo koji račun za plaćanje u banci koji građanin ima</a:t>
            </a:r>
          </a:p>
          <a:p>
            <a:pPr marL="342900" indent="-34290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hr-HR" sz="1600" b="0" kern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Prema ranije važećem zakonodavnom okviru samo plaće, mirovine i određene vrste primitaka su se mogle isplaćivati na tekući račun, dok su se ostali primici morali isplaćivati na žiro račun</a:t>
            </a:r>
          </a:p>
          <a:p>
            <a:pPr marL="342900" indent="-34290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hr-HR" sz="1600" b="0" kern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Ukidanjem te obveze administrativno se rasteretilo građane (uključujući i poduzetnike) te pojednostavio način isplate s ciljem smanjenja dodatnih troškova što obuhvaća sve porezne obveznike stjecatelje i isplatitelje primitka</a:t>
            </a:r>
          </a:p>
          <a:p>
            <a:pPr marL="342900" indent="-34290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hr-HR" sz="1600" b="0" kern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Značajan broj građana i nadalje ima otvorene žiro račune za što više nema stvarne potrebe</a:t>
            </a:r>
          </a:p>
          <a:p>
            <a:pPr marL="342900" indent="-34290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hr-HR" sz="1600" b="0" kern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 dan 31.12.2023. bilo je 1.233.983 žiro računa potrošača</a:t>
            </a:r>
          </a:p>
          <a:p>
            <a:pPr marL="342900" indent="-34290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hr-HR" sz="1600" b="0" kern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 dan 31.12.2024. bilo je 1.204.159</a:t>
            </a:r>
            <a:r>
              <a:rPr lang="hr-HR" sz="1600" b="0" kern="1200" baseline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hr-HR" sz="1600" b="0" kern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žiro računa potrošača</a:t>
            </a:r>
          </a:p>
          <a:p>
            <a:pPr marL="342900" indent="-34290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hr-HR" sz="1600" b="0" kern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Ovo čini pad u broju otvorenih žiro računa potrošača od 2,42%</a:t>
            </a:r>
          </a:p>
          <a:p>
            <a:pPr marL="457200" lvl="1" indent="0" algn="l" defTabSz="914400" rtl="0" eaLnBrk="1" latinLnBrk="0" hangingPunct="1">
              <a:buFont typeface="Wingdings" panose="05000000000000000000" pitchFamily="2" charset="2"/>
              <a:buNone/>
            </a:pPr>
            <a:endParaRPr lang="hr-HR" sz="1600" b="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lvl="0" indent="-285750" algn="l" defTabSz="914400" rtl="0" eaLnBrk="1" latinLnBrk="0" hangingPunct="1">
              <a:buFont typeface="Arial" panose="020B0604020202020204" pitchFamily="34" charset="0"/>
              <a:buChar char="•"/>
            </a:pPr>
            <a:r>
              <a:rPr lang="hr-HR" sz="1600" b="1" kern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Uvođenje obveze bankama da dio svojih prihoda izdvajaju za financiranje aktivnosti za osnaživanje financijske pismenosti građana</a:t>
            </a:r>
            <a:r>
              <a:rPr lang="hr-HR" sz="1600" b="1" kern="1200" baseline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- </a:t>
            </a:r>
            <a:r>
              <a:rPr lang="hr-HR" sz="1600" b="0" kern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Obveza je uvedena</a:t>
            </a:r>
            <a:r>
              <a:rPr lang="hr-HR" sz="1600" b="0" kern="1200" baseline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na temelju </a:t>
            </a:r>
            <a:r>
              <a:rPr lang="pl-PL" sz="1600" b="0" kern="1200" baseline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Zakona o izmjenama i dopunama Zakona o kreditnim institucijama (NN 145/24). Stupila je na snagu 21.12.2024.</a:t>
            </a:r>
            <a:r>
              <a:rPr lang="hr-HR" sz="1600" b="0" kern="1200" baseline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hr-HR" sz="1600" b="0" kern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Smjernice o najvažnijim temama o kojim bi banke trebale građane dodatno informirati i educirati.</a:t>
            </a:r>
            <a:r>
              <a:rPr lang="hr-HR" sz="1600" b="0" kern="1200" baseline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hr-HR" sz="1600" b="0" kern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Jedna od tih tema su svakako i bankarske naknade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0A7EC4-B870-4E08-9510-FC1783648C4C}" type="slidenum">
              <a:rPr lang="hr-HR" smtClean="0"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02446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4B398A-2F05-4F49-A476-7B43E8A1DD3C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hr-H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2939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B398A-2F05-4F49-A476-7B43E8A1DD3C}" type="slidenum">
              <a:rPr lang="hr-HR" smtClean="0"/>
              <a:t>6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016675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B398A-2F05-4F49-A476-7B43E8A1DD3C}" type="slidenum">
              <a:rPr lang="hr-HR" smtClean="0"/>
              <a:t>7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38540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/>
              <a:t>Načela su temeljna pravila ponašanja na kojima se temelji cijeli zakon. Ona vode primjenu svih ostalih članaka i koriste se kao orijentir u tumačenju zakona, osobito u situacijama koje nisu do kraja detaljno propisane. Drugim riječima, načela pokazuju smjer u kojem se zakon primjenjuje u praksi.</a:t>
            </a:r>
          </a:p>
          <a:p>
            <a:pPr defTabSz="910102"/>
            <a:r>
              <a:rPr lang="hr-HR" dirty="0" smtClean="0"/>
              <a:t>Načelo zabrane odobravanja nezatraženog kredita znači da se kredit može odobriti samo na izričit zahtjev i uz jasan pristanak potrošača. Zabranjeno je jednostrano povećavanje prekoračenja, slanje nezatraženih kreditnih kartica.</a:t>
            </a:r>
            <a:r>
              <a:rPr lang="hr-HR" baseline="0" dirty="0" smtClean="0"/>
              <a:t> </a:t>
            </a:r>
            <a:r>
              <a:rPr lang="hr-HR" dirty="0"/>
              <a:t>Vjerovnik ne smije odobravati kredit potrošaču na temelju pristanka potrošača za sklapanje ugovora o kreditu ili za kupnju dodatnih usluga danog isključivo putem unaprijed zadane opcije ili polja unaprijed označenog kvačicom.  </a:t>
            </a:r>
          </a:p>
          <a:p>
            <a:pPr defTabSz="910102"/>
            <a:r>
              <a:rPr lang="hr-HR" dirty="0" smtClean="0"/>
              <a:t>Načelo poštenog oglašavanja obvezuje vjerovnike i posrednike da oglasi o kreditima budu jasni, točni i </a:t>
            </a:r>
            <a:r>
              <a:rPr lang="hr-HR" dirty="0" err="1" smtClean="0"/>
              <a:t>nezavaravajući</a:t>
            </a:r>
            <a:r>
              <a:rPr lang="hr-HR" dirty="0" smtClean="0"/>
              <a:t>. Zabranjeno je stvarati lažna očekivanja o dostupnosti kredita ili njegovim stvarnim troškovima.</a:t>
            </a:r>
          </a:p>
          <a:p>
            <a:pPr defTabSz="910102"/>
            <a:r>
              <a:rPr lang="hr-HR" dirty="0" smtClean="0"/>
              <a:t>Načelo zaštite osobnih podataka propisuje da se svi osobni podaci obrađuju isključivo u skladu s GDPR-om, uz visoke sigurnosne standarde. Posebno se naglašava nužnost, proporcionalnost i ograničenje svrhe obrade podataka.</a:t>
            </a:r>
          </a:p>
          <a:p>
            <a:pPr defTabSz="910102"/>
            <a:r>
              <a:rPr lang="hr-HR" dirty="0" smtClean="0"/>
              <a:t>Načelo dostupnosti informacija bez naknade znači da potrošač sve zakonom propisane informacije mora dobiti besplatno, neovisno o tome dobiva li ih elektronički, pisanim putem ili na neki drugi način.</a:t>
            </a:r>
          </a:p>
          <a:p>
            <a:r>
              <a:rPr lang="hr-HR" dirty="0" smtClean="0"/>
              <a:t>Načelo nediskriminacije osigurava da se potrošači unutar EU ne smiju diskriminirati po osnovi državljanstva, prebivališta ili drugih osobnih svojstava. Različiti uvjeti dopušteni su samo ako su objektivno opravdani.</a:t>
            </a:r>
          </a:p>
          <a:p>
            <a:endParaRPr lang="hr-HR" dirty="0" smtClean="0"/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B398A-2F05-4F49-A476-7B43E8A1DD3C}" type="slidenum">
              <a:rPr lang="hr-HR" smtClean="0"/>
              <a:t>8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845902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B398A-2F05-4F49-A476-7B43E8A1DD3C}" type="slidenum">
              <a:rPr lang="hr-HR" smtClean="0"/>
              <a:t>9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70750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B398A-2F05-4F49-A476-7B43E8A1DD3C}" type="slidenum">
              <a:rPr lang="hr-HR" smtClean="0"/>
              <a:t>10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961397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B398A-2F05-4F49-A476-7B43E8A1DD3C}" type="slidenum">
              <a:rPr lang="hr-HR" smtClean="0"/>
              <a:t>11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26596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6B90-72B6-44B8-BD6E-3B338BBD26F6}" type="datetimeFigureOut">
              <a:rPr lang="hr-HR" smtClean="0"/>
              <a:t>09.03.2026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4A50-5CCF-40B9-B4E5-C27C7714DEF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47376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6B90-72B6-44B8-BD6E-3B338BBD26F6}" type="datetimeFigureOut">
              <a:rPr lang="hr-HR" smtClean="0"/>
              <a:t>09.03.2026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4A50-5CCF-40B9-B4E5-C27C7714DEF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82106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6B90-72B6-44B8-BD6E-3B338BBD26F6}" type="datetimeFigureOut">
              <a:rPr lang="hr-HR" smtClean="0"/>
              <a:t>09.03.2026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4A50-5CCF-40B9-B4E5-C27C7714DEF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84744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6B90-72B6-44B8-BD6E-3B338BBD26F6}" type="datetimeFigureOut">
              <a:rPr lang="hr-HR" smtClean="0"/>
              <a:t>09.03.2026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4A50-5CCF-40B9-B4E5-C27C7714DEF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58516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6B90-72B6-44B8-BD6E-3B338BBD26F6}" type="datetimeFigureOut">
              <a:rPr lang="hr-HR" smtClean="0"/>
              <a:t>09.03.2026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4A50-5CCF-40B9-B4E5-C27C7714DEF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4884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6B90-72B6-44B8-BD6E-3B338BBD26F6}" type="datetimeFigureOut">
              <a:rPr lang="hr-HR" smtClean="0"/>
              <a:t>09.03.2026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4A50-5CCF-40B9-B4E5-C27C7714DEF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41059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6B90-72B6-44B8-BD6E-3B338BBD26F6}" type="datetimeFigureOut">
              <a:rPr lang="hr-HR" smtClean="0"/>
              <a:t>09.03.2026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4A50-5CCF-40B9-B4E5-C27C7714DEF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67536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6B90-72B6-44B8-BD6E-3B338BBD26F6}" type="datetimeFigureOut">
              <a:rPr lang="hr-HR" smtClean="0"/>
              <a:t>09.03.2026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4A50-5CCF-40B9-B4E5-C27C7714DEF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17412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6B90-72B6-44B8-BD6E-3B338BBD26F6}" type="datetimeFigureOut">
              <a:rPr lang="hr-HR" smtClean="0"/>
              <a:t>09.03.2026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4A50-5CCF-40B9-B4E5-C27C7714DEF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11803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6B90-72B6-44B8-BD6E-3B338BBD26F6}" type="datetimeFigureOut">
              <a:rPr lang="hr-HR" smtClean="0"/>
              <a:t>09.03.2026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4A50-5CCF-40B9-B4E5-C27C7714DEF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17421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6B90-72B6-44B8-BD6E-3B338BBD26F6}" type="datetimeFigureOut">
              <a:rPr lang="hr-HR" smtClean="0"/>
              <a:t>09.03.2026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4A50-5CCF-40B9-B4E5-C27C7714DEF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9092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96B90-72B6-44B8-BD6E-3B338BBD26F6}" type="datetimeFigureOut">
              <a:rPr lang="hr-HR" smtClean="0"/>
              <a:t>09.03.2026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24A50-5CCF-40B9-B4E5-C27C7714DEF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39104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3.xml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image" Target="../media/image31.png"/><Relationship Id="rId5" Type="http://schemas.openxmlformats.org/officeDocument/2006/relationships/diagramColors" Target="../diagrams/colors3.xml"/><Relationship Id="rId10" Type="http://schemas.openxmlformats.org/officeDocument/2006/relationships/image" Target="../media/image30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ručno 5"/>
          <p:cNvSpPr/>
          <p:nvPr/>
        </p:nvSpPr>
        <p:spPr>
          <a:xfrm>
            <a:off x="4919022" y="0"/>
            <a:ext cx="7272978" cy="6858000"/>
          </a:xfrm>
          <a:custGeom>
            <a:avLst/>
            <a:gdLst>
              <a:gd name="connsiteX0" fmla="*/ 2346752 w 7272978"/>
              <a:gd name="connsiteY0" fmla="*/ 0 h 6858000"/>
              <a:gd name="connsiteX1" fmla="*/ 7272978 w 7272978"/>
              <a:gd name="connsiteY1" fmla="*/ 0 h 6858000"/>
              <a:gd name="connsiteX2" fmla="*/ 7272978 w 7272978"/>
              <a:gd name="connsiteY2" fmla="*/ 6858000 h 6858000"/>
              <a:gd name="connsiteX3" fmla="*/ 0 w 727297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72978" h="6858000">
                <a:moveTo>
                  <a:pt x="2346752" y="0"/>
                </a:moveTo>
                <a:lnTo>
                  <a:pt x="7272978" y="0"/>
                </a:lnTo>
                <a:lnTo>
                  <a:pt x="727297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472C4">
              <a:lumMod val="50000"/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342611" y="1645921"/>
            <a:ext cx="5926973" cy="2842952"/>
          </a:xfrm>
        </p:spPr>
        <p:txBody>
          <a:bodyPr>
            <a:normAutofit/>
          </a:bodyPr>
          <a:lstStyle/>
          <a:p>
            <a:r>
              <a:rPr lang="hr-HR" dirty="0"/>
              <a:t/>
            </a:r>
            <a:br>
              <a:rPr lang="hr-HR" dirty="0"/>
            </a:br>
            <a:r>
              <a:rPr lang="hr-HR" b="1" dirty="0"/>
              <a:t/>
            </a:r>
            <a:br>
              <a:rPr lang="hr-HR" b="1" dirty="0"/>
            </a:br>
            <a:r>
              <a:rPr lang="hr-HR" sz="3100" b="1" dirty="0">
                <a:solidFill>
                  <a:schemeClr val="bg1"/>
                </a:solidFill>
                <a:latin typeface="+mn-lt"/>
              </a:rPr>
              <a:t>Nacrt prijedloga Zakona o </a:t>
            </a:r>
            <a:r>
              <a:rPr lang="hr-HR" sz="3100" b="1" dirty="0" smtClean="0">
                <a:solidFill>
                  <a:schemeClr val="bg1"/>
                </a:solidFill>
                <a:latin typeface="+mn-lt"/>
              </a:rPr>
              <a:t>potrošačkim kreditima</a:t>
            </a:r>
            <a:endParaRPr lang="hr-HR" sz="3100" b="1" dirty="0">
              <a:solidFill>
                <a:schemeClr val="bg1"/>
              </a:solidFill>
              <a:latin typeface="+mn-lt"/>
              <a:ea typeface="Calibri"/>
              <a:cs typeface="Calibri"/>
            </a:endParaRP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9859" y="503924"/>
            <a:ext cx="2700565" cy="1402286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8431160" y="5827017"/>
            <a:ext cx="18779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Zagreb, </a:t>
            </a:r>
            <a:r>
              <a:rPr lang="hr-HR" sz="1400" b="1" dirty="0" smtClean="0">
                <a:solidFill>
                  <a:prstClr val="white"/>
                </a:solidFill>
                <a:latin typeface="Calibri" panose="020F0502020204030204"/>
              </a:rPr>
              <a:t>ožujak</a:t>
            </a:r>
            <a:r>
              <a:rPr kumimoji="0" lang="hr-HR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r-H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2026.</a:t>
            </a:r>
          </a:p>
        </p:txBody>
      </p:sp>
    </p:spTree>
    <p:extLst>
      <p:ext uri="{BB962C8B-B14F-4D97-AF65-F5344CB8AC3E}">
        <p14:creationId xmlns:p14="http://schemas.microsoft.com/office/powerpoint/2010/main" val="8071902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utnik 7"/>
          <p:cNvSpPr/>
          <p:nvPr/>
        </p:nvSpPr>
        <p:spPr>
          <a:xfrm>
            <a:off x="0" y="-16590"/>
            <a:ext cx="12192000" cy="653298"/>
          </a:xfrm>
          <a:prstGeom prst="rect">
            <a:avLst/>
          </a:prstGeom>
          <a:solidFill>
            <a:srgbClr val="002060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lIns="360000" rtlCol="0" anchor="ctr"/>
          <a:lstStyle/>
          <a:p>
            <a:pPr lvl="0">
              <a:defRPr/>
            </a:pPr>
            <a:r>
              <a:rPr lang="hr-HR" sz="2400" b="1" kern="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Trenutno stanje na dan 20. veljače 2026.</a:t>
            </a:r>
            <a:endParaRPr lang="hr-HR" sz="2400" b="1" kern="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5" t="1154" r="30083" b="2354"/>
          <a:stretch/>
        </p:blipFill>
        <p:spPr>
          <a:xfrm>
            <a:off x="11675698" y="71564"/>
            <a:ext cx="359783" cy="476990"/>
          </a:xfrm>
          <a:prstGeom prst="rect">
            <a:avLst/>
          </a:prstGeom>
        </p:spPr>
      </p:pic>
      <p:sp>
        <p:nvSpPr>
          <p:cNvPr id="11" name="Rezervirano mjesto broja slajda 228"/>
          <p:cNvSpPr txBox="1">
            <a:spLocks/>
          </p:cNvSpPr>
          <p:nvPr/>
        </p:nvSpPr>
        <p:spPr>
          <a:xfrm>
            <a:off x="11755836" y="6542745"/>
            <a:ext cx="19950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sr-Latn-RS"/>
            </a:defPPr>
            <a:lvl1pPr marL="0" algn="l" defTabSz="914400" rtl="0" eaLnBrk="1" latinLnBrk="0" hangingPunct="1">
              <a:defRPr lang="en-US" sz="800" b="0" i="0" kern="1200" smtClean="0">
                <a:solidFill>
                  <a:schemeClr val="tx2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7C3DC-F2BD-3444-971E-438EC79B522A}" type="slidenum">
              <a:rPr kumimoji="0" lang="en-GB" sz="1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" name="Tablic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664755"/>
              </p:ext>
            </p:extLst>
          </p:nvPr>
        </p:nvGraphicFramePr>
        <p:xfrm>
          <a:off x="1324595" y="1394910"/>
          <a:ext cx="9542810" cy="4109466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6708489">
                  <a:extLst>
                    <a:ext uri="{9D8B030D-6E8A-4147-A177-3AD203B41FA5}">
                      <a16:colId xmlns:a16="http://schemas.microsoft.com/office/drawing/2014/main" val="210222775"/>
                    </a:ext>
                  </a:extLst>
                </a:gridCol>
                <a:gridCol w="2834321">
                  <a:extLst>
                    <a:ext uri="{9D8B030D-6E8A-4147-A177-3AD203B41FA5}">
                      <a16:colId xmlns:a16="http://schemas.microsoft.com/office/drawing/2014/main" val="1114017175"/>
                    </a:ext>
                  </a:extLst>
                </a:gridCol>
              </a:tblGrid>
              <a:tr h="29958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Ministarstvo financija</a:t>
                      </a:r>
                      <a:endParaRPr lang="hr-HR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0196028"/>
                  </a:ext>
                </a:extLst>
              </a:tr>
              <a:tr h="2808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Kreditni posrednici </a:t>
                      </a:r>
                      <a:endParaRPr lang="hr-HR" sz="16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r-HR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hr-HR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677831"/>
                  </a:ext>
                </a:extLst>
              </a:tr>
              <a:tr h="2808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Kreditni posrednici u pomoćnoj </a:t>
                      </a:r>
                      <a:r>
                        <a:rPr lang="hr-HR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ulozi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r-HR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hr-HR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129935"/>
                  </a:ext>
                </a:extLst>
              </a:tr>
              <a:tr h="2808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Vjerovnici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r-HR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r-HR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856041"/>
                  </a:ext>
                </a:extLst>
              </a:tr>
              <a:tr h="29958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Hrvatska narodna banka</a:t>
                      </a:r>
                      <a:endParaRPr lang="hr-HR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0020232"/>
                  </a:ext>
                </a:extLst>
              </a:tr>
              <a:tr h="280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Kreditni posrednici                 </a:t>
                      </a:r>
                      <a:endParaRPr lang="hr-HR" sz="16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</a:t>
                      </a:r>
                      <a:endParaRPr lang="hr-HR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hr-HR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125107"/>
                  </a:ext>
                </a:extLst>
              </a:tr>
              <a:tr h="280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Vjerovnici (kreditne </a:t>
                      </a:r>
                      <a:r>
                        <a:rPr lang="hr-HR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institucije)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r-HR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hr-HR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563825"/>
                  </a:ext>
                </a:extLst>
              </a:tr>
              <a:tr h="2808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000" b="1" kern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Hrvatska agencija na nadzor financijskih usluga</a:t>
                      </a:r>
                      <a:endParaRPr lang="hr-HR" sz="200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r-HR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6287657"/>
                  </a:ext>
                </a:extLst>
              </a:tr>
              <a:tr h="28083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Leasing</a:t>
                      </a:r>
                      <a:r>
                        <a:rPr lang="hr-HR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društva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r-HR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6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  <a:endParaRPr lang="hr-HR" sz="16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35081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515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utnik 7"/>
          <p:cNvSpPr/>
          <p:nvPr/>
        </p:nvSpPr>
        <p:spPr>
          <a:xfrm>
            <a:off x="0" y="-16590"/>
            <a:ext cx="12192000" cy="653298"/>
          </a:xfrm>
          <a:prstGeom prst="rect">
            <a:avLst/>
          </a:prstGeom>
          <a:solidFill>
            <a:srgbClr val="002060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lIns="360000" rtlCol="0" anchor="ctr"/>
          <a:lstStyle/>
          <a:p>
            <a:pPr lvl="0">
              <a:defRPr/>
            </a:pPr>
            <a:r>
              <a:rPr lang="hr-HR" sz="2400" b="1" kern="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Odobrenje za rad i licenciranje</a:t>
            </a:r>
            <a:endParaRPr lang="hr-HR" sz="2400" b="1" kern="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5" t="1154" r="30083" b="2354"/>
          <a:stretch/>
        </p:blipFill>
        <p:spPr>
          <a:xfrm>
            <a:off x="11675698" y="71564"/>
            <a:ext cx="359783" cy="476990"/>
          </a:xfrm>
          <a:prstGeom prst="rect">
            <a:avLst/>
          </a:prstGeom>
        </p:spPr>
      </p:pic>
      <p:grpSp>
        <p:nvGrpSpPr>
          <p:cNvPr id="2" name="Grupa 1"/>
          <p:cNvGrpSpPr/>
          <p:nvPr/>
        </p:nvGrpSpPr>
        <p:grpSpPr>
          <a:xfrm>
            <a:off x="410445" y="1302870"/>
            <a:ext cx="11265253" cy="5079874"/>
            <a:chOff x="603093" y="1226657"/>
            <a:chExt cx="11265253" cy="5079874"/>
          </a:xfrm>
        </p:grpSpPr>
        <p:grpSp>
          <p:nvGrpSpPr>
            <p:cNvPr id="17" name="Grupa 16"/>
            <p:cNvGrpSpPr/>
            <p:nvPr/>
          </p:nvGrpSpPr>
          <p:grpSpPr>
            <a:xfrm>
              <a:off x="603093" y="1226657"/>
              <a:ext cx="11265253" cy="5079874"/>
              <a:chOff x="606930" y="1264365"/>
              <a:chExt cx="9427911" cy="4392867"/>
            </a:xfrm>
          </p:grpSpPr>
          <p:sp>
            <p:nvSpPr>
              <p:cNvPr id="18" name="Zaobljeni pravokutnik 17"/>
              <p:cNvSpPr/>
              <p:nvPr/>
            </p:nvSpPr>
            <p:spPr>
              <a:xfrm>
                <a:off x="615144" y="1264366"/>
                <a:ext cx="5153890" cy="357518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>
                  <a:defRPr/>
                </a:pPr>
                <a:r>
                  <a:rPr lang="hr-HR" sz="13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Važeći Zakon o potrošačkom kreditiranju</a:t>
                </a:r>
                <a:endParaRPr lang="hr-HR" sz="13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19" name="Grupa 18"/>
              <p:cNvGrpSpPr/>
              <p:nvPr/>
            </p:nvGrpSpPr>
            <p:grpSpPr>
              <a:xfrm>
                <a:off x="6073315" y="1264365"/>
                <a:ext cx="3961526" cy="3569856"/>
                <a:chOff x="6525512" y="1264365"/>
                <a:chExt cx="3961526" cy="3569856"/>
              </a:xfrm>
            </p:grpSpPr>
            <p:sp>
              <p:nvSpPr>
                <p:cNvPr id="31" name="Zaobljeni pravokutnik 30"/>
                <p:cNvSpPr/>
                <p:nvPr/>
              </p:nvSpPr>
              <p:spPr>
                <a:xfrm>
                  <a:off x="6525513" y="1868422"/>
                  <a:ext cx="3893549" cy="1400301"/>
                </a:xfrm>
                <a:prstGeom prst="round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hr-HR" dirty="0" smtClean="0">
                    <a:solidFill>
                      <a:srgbClr val="002060"/>
                    </a:solidFill>
                  </a:endParaRPr>
                </a:p>
                <a:p>
                  <a:pPr algn="ctr"/>
                  <a:r>
                    <a:rPr lang="hr-HR" sz="1200" b="1" dirty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Licenciranje i nadzor vjerovnika i kreditnih posrednika</a:t>
                  </a:r>
                </a:p>
              </p:txBody>
            </p:sp>
            <p:sp>
              <p:nvSpPr>
                <p:cNvPr id="34" name="Zaobljeni pravokutnik 33"/>
                <p:cNvSpPr/>
                <p:nvPr/>
              </p:nvSpPr>
              <p:spPr>
                <a:xfrm>
                  <a:off x="6525513" y="3469371"/>
                  <a:ext cx="3961525" cy="1364850"/>
                </a:xfrm>
                <a:prstGeom prst="round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hr-HR" dirty="0" smtClean="0">
                    <a:solidFill>
                      <a:srgbClr val="002060"/>
                    </a:solidFill>
                  </a:endParaRPr>
                </a:p>
                <a:p>
                  <a:pPr algn="ctr"/>
                  <a:endParaRPr lang="hr-HR" sz="14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ctr"/>
                  <a:r>
                    <a:rPr lang="hr-HR" sz="1200" b="1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Nadzor nad </a:t>
                  </a:r>
                  <a:r>
                    <a:rPr lang="hr-HR" sz="1200" b="1" dirty="0" err="1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leasing</a:t>
                  </a:r>
                  <a:r>
                    <a:rPr lang="hr-HR" sz="1200" b="1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društvima</a:t>
                  </a:r>
                  <a:endParaRPr lang="hr-HR" sz="12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5" name="Zaobljeni pravokutnik 34"/>
                <p:cNvSpPr/>
                <p:nvPr/>
              </p:nvSpPr>
              <p:spPr>
                <a:xfrm>
                  <a:off x="6525512" y="1264365"/>
                  <a:ext cx="3893549" cy="357518"/>
                </a:xfrm>
                <a:prstGeom prst="round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09630">
                    <a:defRPr/>
                  </a:pPr>
                  <a:r>
                    <a:rPr lang="hr-HR" sz="1300" b="1" dirty="0" smtClean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Nacrt prijedloga </a:t>
                  </a:r>
                  <a:r>
                    <a:rPr lang="hr-HR" sz="1300" b="1" dirty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zakona</a:t>
                  </a:r>
                </a:p>
              </p:txBody>
            </p:sp>
          </p:grpSp>
          <p:sp>
            <p:nvSpPr>
              <p:cNvPr id="20" name="Zaobljeni pravokutnik 19"/>
              <p:cNvSpPr/>
              <p:nvPr/>
            </p:nvSpPr>
            <p:spPr>
              <a:xfrm>
                <a:off x="606930" y="3557425"/>
                <a:ext cx="5155200" cy="356400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>
                  <a:defRPr/>
                </a:pPr>
                <a:r>
                  <a:rPr lang="hr-HR" sz="13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Važeći Zakon o stambenom potrošačkom kreditiranju</a:t>
                </a:r>
                <a:endParaRPr lang="hr-HR" sz="1300" b="1" dirty="0">
                  <a:solidFill>
                    <a:srgbClr val="002060"/>
                  </a:solidFill>
                </a:endParaRPr>
              </a:p>
            </p:txBody>
          </p:sp>
          <p:grpSp>
            <p:nvGrpSpPr>
              <p:cNvPr id="21" name="Grupa 20"/>
              <p:cNvGrpSpPr/>
              <p:nvPr/>
            </p:nvGrpSpPr>
            <p:grpSpPr>
              <a:xfrm>
                <a:off x="606931" y="1696996"/>
                <a:ext cx="5162103" cy="3960236"/>
                <a:chOff x="202151" y="1285167"/>
                <a:chExt cx="5162103" cy="3960236"/>
              </a:xfrm>
            </p:grpSpPr>
            <p:sp>
              <p:nvSpPr>
                <p:cNvPr id="22" name="Zaobljeni pravokutnik 21"/>
                <p:cNvSpPr/>
                <p:nvPr/>
              </p:nvSpPr>
              <p:spPr>
                <a:xfrm>
                  <a:off x="202151" y="1285167"/>
                  <a:ext cx="1688699" cy="1638120"/>
                </a:xfrm>
                <a:prstGeom prst="round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hr-HR" sz="11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/>
                  <a:endParaRPr lang="hr-HR" sz="11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/>
                  <a:endParaRPr lang="hr-HR" sz="11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/>
                  <a:endParaRPr lang="hr-HR" sz="11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/>
                  <a:r>
                    <a:rPr lang="hr-HR" sz="1200" b="1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Licenciranje vlastitih vjerovnika i kreditnih posrednika</a:t>
                  </a:r>
                </a:p>
              </p:txBody>
            </p:sp>
            <p:sp>
              <p:nvSpPr>
                <p:cNvPr id="27" name="Zaobljeni pravokutnik 26"/>
                <p:cNvSpPr/>
                <p:nvPr/>
              </p:nvSpPr>
              <p:spPr>
                <a:xfrm>
                  <a:off x="3767250" y="1321211"/>
                  <a:ext cx="1597004" cy="1638120"/>
                </a:xfrm>
                <a:prstGeom prst="round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hr-HR" dirty="0" smtClean="0">
                    <a:solidFill>
                      <a:srgbClr val="002060"/>
                    </a:solidFill>
                  </a:endParaRPr>
                </a:p>
                <a:p>
                  <a:pPr algn="ctr"/>
                  <a:endParaRPr lang="hr-HR" sz="1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ctr"/>
                  <a:endParaRPr lang="hr-HR" sz="16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ctr"/>
                  <a:r>
                    <a:rPr lang="hr-HR" sz="1200" b="1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Nadzor nad vlastitim subjektima </a:t>
                  </a:r>
                </a:p>
              </p:txBody>
            </p:sp>
            <p:sp>
              <p:nvSpPr>
                <p:cNvPr id="28" name="Zaobljeni pravokutnik 27"/>
                <p:cNvSpPr/>
                <p:nvPr/>
              </p:nvSpPr>
              <p:spPr>
                <a:xfrm>
                  <a:off x="2038234" y="1321210"/>
                  <a:ext cx="1650031" cy="1638120"/>
                </a:xfrm>
                <a:prstGeom prst="round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hr-HR" dirty="0" smtClean="0">
                    <a:solidFill>
                      <a:srgbClr val="002060"/>
                    </a:solidFill>
                  </a:endParaRPr>
                </a:p>
                <a:p>
                  <a:pPr algn="ctr"/>
                  <a:endParaRPr lang="hr-HR" sz="1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ctr"/>
                  <a:r>
                    <a:rPr lang="hr-HR" sz="1200" b="1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Nadzor vjerovnika i kreditnih posrednika</a:t>
                  </a:r>
                </a:p>
              </p:txBody>
            </p:sp>
            <p:sp>
              <p:nvSpPr>
                <p:cNvPr id="29" name="Zaobljeni pravokutnik 28"/>
                <p:cNvSpPr/>
                <p:nvPr/>
              </p:nvSpPr>
              <p:spPr>
                <a:xfrm>
                  <a:off x="210364" y="3588555"/>
                  <a:ext cx="5146986" cy="1656848"/>
                </a:xfrm>
                <a:prstGeom prst="round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hr-HR" dirty="0" smtClean="0">
                    <a:solidFill>
                      <a:srgbClr val="002060"/>
                    </a:solidFill>
                  </a:endParaRPr>
                </a:p>
                <a:p>
                  <a:pPr algn="ctr"/>
                  <a:endParaRPr lang="hr-HR" sz="16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ctr"/>
                  <a:endParaRPr lang="hr-HR" sz="1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algn="ctr"/>
                  <a:r>
                    <a:rPr lang="hr-HR" sz="1200" b="1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Licenciranje kreditnih posrednika</a:t>
                  </a:r>
                </a:p>
                <a:p>
                  <a:pPr algn="ctr"/>
                  <a:r>
                    <a:rPr lang="hr-HR" sz="1200" b="1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</a:p>
                <a:p>
                  <a:pPr algn="ctr"/>
                  <a:r>
                    <a:rPr lang="hr-HR" sz="1200" b="1" dirty="0" smtClean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Nadzor vjerovnika i kreditnih posrednika</a:t>
                  </a:r>
                </a:p>
              </p:txBody>
            </p:sp>
          </p:grpSp>
        </p:grpSp>
        <p:pic>
          <p:nvPicPr>
            <p:cNvPr id="36" name="Slika 3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751" y="1822334"/>
              <a:ext cx="1706143" cy="870371"/>
            </a:xfrm>
            <a:prstGeom prst="rect">
              <a:avLst/>
            </a:prstGeom>
          </p:spPr>
        </p:pic>
        <p:pic>
          <p:nvPicPr>
            <p:cNvPr id="37" name="Slika 3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3064" y="1983559"/>
              <a:ext cx="1587137" cy="809661"/>
            </a:xfrm>
            <a:prstGeom prst="rect">
              <a:avLst/>
            </a:prstGeom>
          </p:spPr>
        </p:pic>
        <p:pic>
          <p:nvPicPr>
            <p:cNvPr id="38" name="Picture 2" descr="HANFA | LinkedIn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9681" y="1925183"/>
              <a:ext cx="708635" cy="7086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4" descr="Hrvatska narodna banka – HNB | Hrvatski ceh zaštitara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6783" y="1968402"/>
              <a:ext cx="790808" cy="7908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4" descr="Hrvatska narodna banka – HNB | Hrvatski ceh zaštitara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2040" y="4505865"/>
              <a:ext cx="841967" cy="8419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4" descr="Hrvatska narodna banka – HNB | Hrvatski ceh zaštitara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36867" y="1992985"/>
              <a:ext cx="790808" cy="7908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2" descr="HANFA | LinkedIn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36867" y="3829573"/>
              <a:ext cx="842904" cy="842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3" name="Zaobljeni pravokutnik 42"/>
          <p:cNvSpPr/>
          <p:nvPr/>
        </p:nvSpPr>
        <p:spPr>
          <a:xfrm>
            <a:off x="6730964" y="908728"/>
            <a:ext cx="5087858" cy="5096146"/>
          </a:xfrm>
          <a:prstGeom prst="roundRect">
            <a:avLst/>
          </a:prstGeom>
          <a:noFill/>
          <a:ln w="38100"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117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utnik 7"/>
          <p:cNvSpPr/>
          <p:nvPr/>
        </p:nvSpPr>
        <p:spPr>
          <a:xfrm>
            <a:off x="0" y="-16590"/>
            <a:ext cx="12192000" cy="653298"/>
          </a:xfrm>
          <a:prstGeom prst="rect">
            <a:avLst/>
          </a:prstGeom>
          <a:solidFill>
            <a:srgbClr val="002060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lIns="360000" rtlCol="0" anchor="ctr"/>
          <a:lstStyle/>
          <a:p>
            <a:pPr lvl="0">
              <a:defRPr/>
            </a:pPr>
            <a:r>
              <a:rPr lang="hr-HR" sz="2400" b="1" kern="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Pružanje potrošačkog kredita bez odobrenja</a:t>
            </a:r>
            <a:endParaRPr lang="hr-HR" sz="2400" b="1" kern="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5" t="1154" r="30083" b="2354"/>
          <a:stretch/>
        </p:blipFill>
        <p:spPr>
          <a:xfrm>
            <a:off x="11675698" y="71564"/>
            <a:ext cx="359783" cy="476990"/>
          </a:xfrm>
          <a:prstGeom prst="rect">
            <a:avLst/>
          </a:prstGeom>
        </p:spPr>
      </p:pic>
      <p:sp>
        <p:nvSpPr>
          <p:cNvPr id="3" name="Pravokutnik 2"/>
          <p:cNvSpPr/>
          <p:nvPr/>
        </p:nvSpPr>
        <p:spPr>
          <a:xfrm>
            <a:off x="3343373" y="2114110"/>
            <a:ext cx="7751975" cy="2246769"/>
          </a:xfrm>
          <a:prstGeom prst="rect">
            <a:avLst/>
          </a:prstGeom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hr-HR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Nacrt </a:t>
            </a:r>
            <a:r>
              <a:rPr lang="hr-HR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prijedloga zakona izričito propisuje </a:t>
            </a:r>
            <a:r>
              <a:rPr lang="hr-HR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obvezu Hrvatske narodne banke, </a:t>
            </a:r>
            <a:r>
              <a:rPr lang="hr-HR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kao nadležnog tijela, da u slučaju kada u okviru svojih nadzornih aktivnosti utvrdi činjenice i okolnosti koje upućuju na to </a:t>
            </a:r>
            <a:r>
              <a:rPr lang="hr-HR" sz="20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da usluge iz područja primjene Nacrta prijedloga zakona pružaju osobe bez propisanog odobrenja, o tome će bez odgode obavijesti Državno odvjetništvo Republike Hrvatske te, prema potrebi, i drugo nadležno nadzorno tijelo.</a:t>
            </a:r>
            <a:endParaRPr lang="hr-HR" sz="2000" b="1" u="sng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805" y="1738736"/>
            <a:ext cx="2762250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93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aobljeni pravokutnik 8"/>
          <p:cNvSpPr/>
          <p:nvPr/>
        </p:nvSpPr>
        <p:spPr>
          <a:xfrm>
            <a:off x="4123417" y="3302777"/>
            <a:ext cx="7679518" cy="280291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>
              <a:defRPr/>
            </a:pPr>
            <a:endParaRPr lang="hr-HR" sz="1300" b="1" dirty="0">
              <a:solidFill>
                <a:srgbClr val="002060"/>
              </a:solidFill>
            </a:endParaRPr>
          </a:p>
        </p:txBody>
      </p:sp>
      <p:sp>
        <p:nvSpPr>
          <p:cNvPr id="8" name="Pravokutnik 7"/>
          <p:cNvSpPr/>
          <p:nvPr/>
        </p:nvSpPr>
        <p:spPr>
          <a:xfrm>
            <a:off x="0" y="-16590"/>
            <a:ext cx="12192000" cy="653298"/>
          </a:xfrm>
          <a:prstGeom prst="rect">
            <a:avLst/>
          </a:prstGeom>
          <a:solidFill>
            <a:srgbClr val="002060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lIns="360000" rtlCol="0" anchor="ctr"/>
          <a:lstStyle/>
          <a:p>
            <a:pPr lvl="0">
              <a:defRPr/>
            </a:pPr>
            <a:r>
              <a:rPr lang="hr-HR" sz="2400" b="1" kern="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Savjetovanje o dugu</a:t>
            </a:r>
            <a:endParaRPr lang="hr-HR" sz="2400" b="1" kern="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5" t="1154" r="30083" b="2354"/>
          <a:stretch/>
        </p:blipFill>
        <p:spPr>
          <a:xfrm>
            <a:off x="11675698" y="71564"/>
            <a:ext cx="359783" cy="476990"/>
          </a:xfrm>
          <a:prstGeom prst="rect">
            <a:avLst/>
          </a:prstGeom>
        </p:spPr>
      </p:pic>
      <p:sp>
        <p:nvSpPr>
          <p:cNvPr id="11" name="Rezervirano mjesto broja slajda 228"/>
          <p:cNvSpPr txBox="1">
            <a:spLocks/>
          </p:cNvSpPr>
          <p:nvPr/>
        </p:nvSpPr>
        <p:spPr>
          <a:xfrm>
            <a:off x="11755836" y="6542745"/>
            <a:ext cx="19950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sr-Latn-RS"/>
            </a:defPPr>
            <a:lvl1pPr marL="0" algn="l" defTabSz="914400" rtl="0" eaLnBrk="1" latinLnBrk="0" hangingPunct="1">
              <a:defRPr lang="en-US" sz="800" b="0" i="0" kern="1200" smtClean="0">
                <a:solidFill>
                  <a:schemeClr val="tx2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7C3DC-F2BD-3444-971E-438EC79B522A}" type="slidenum">
              <a:rPr kumimoji="0" lang="en-GB" sz="1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5" name="Slika 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49" y="3666513"/>
            <a:ext cx="3565268" cy="943193"/>
          </a:xfrm>
          <a:prstGeom prst="rect">
            <a:avLst/>
          </a:prstGeom>
        </p:spPr>
      </p:pic>
      <p:sp>
        <p:nvSpPr>
          <p:cNvPr id="3" name="Pravokutnik 2"/>
          <p:cNvSpPr/>
          <p:nvPr/>
        </p:nvSpPr>
        <p:spPr>
          <a:xfrm>
            <a:off x="847022" y="1415302"/>
            <a:ext cx="70200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b="1" u="sng" dirty="0" smtClean="0"/>
              <a:t>CCD 2 direktiva: </a:t>
            </a:r>
            <a:r>
              <a:rPr lang="hr-HR" i="1" dirty="0" smtClean="0"/>
              <a:t>Države </a:t>
            </a:r>
            <a:r>
              <a:rPr lang="hr-HR" i="1" dirty="0"/>
              <a:t>članice osiguravaju da su potrošačima koji imaju ili bi mogli imati poteškoća s ispunjavanjem svojih financijskih obveza dostupne neovisne usluge savjetovanja o dugu s ograničenim naknadama koje potrošač treba platiti za te usluge.</a:t>
            </a:r>
          </a:p>
        </p:txBody>
      </p:sp>
      <p:sp>
        <p:nvSpPr>
          <p:cNvPr id="6" name="Pravokutnik 5"/>
          <p:cNvSpPr/>
          <p:nvPr/>
        </p:nvSpPr>
        <p:spPr>
          <a:xfrm>
            <a:off x="4411447" y="3550074"/>
            <a:ext cx="71870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b="1" u="sng" dirty="0" smtClean="0"/>
              <a:t>Nacrt prijedloga zakona: </a:t>
            </a:r>
            <a:r>
              <a:rPr lang="hr-HR" dirty="0"/>
              <a:t>P</a:t>
            </a:r>
            <a:r>
              <a:rPr lang="hr-HR" dirty="0" smtClean="0"/>
              <a:t>ropisuje </a:t>
            </a:r>
            <a:r>
              <a:rPr lang="hr-HR" dirty="0"/>
              <a:t>se da usluge savjetovanja o dugu </a:t>
            </a:r>
            <a:r>
              <a:rPr lang="hr-HR" dirty="0" smtClean="0"/>
              <a:t>u RH pruža </a:t>
            </a:r>
            <a:r>
              <a:rPr lang="hr-HR" dirty="0"/>
              <a:t>Financijska agencija (FINA), s obzirom na njezinu razvijenu teritorijalnu mrežu, dostupnost građanima i posjedovanje relevantnih podataka potrebnih za kvalitetnu procjenu financijskog položaja potrošača. </a:t>
            </a:r>
            <a:endParaRPr lang="hr-HR" dirty="0" smtClean="0"/>
          </a:p>
          <a:p>
            <a:pPr algn="just"/>
            <a:r>
              <a:rPr lang="hr-HR" dirty="0" smtClean="0"/>
              <a:t>Istodobno</a:t>
            </a:r>
            <a:r>
              <a:rPr lang="hr-HR" dirty="0"/>
              <a:t>, omogućuje se da takve usluge, iznimno, mogu pružati i neprofitne organizacije koje djeluju u interesu potrošača i temelje se na </a:t>
            </a:r>
            <a:r>
              <a:rPr lang="hr-HR" dirty="0" smtClean="0"/>
              <a:t>dobrovoljnom </a:t>
            </a:r>
            <a:r>
              <a:rPr lang="hr-HR" dirty="0"/>
              <a:t>udruživanju građana, čime se osigurava dodatna dostupnost i </a:t>
            </a:r>
            <a:r>
              <a:rPr lang="hr-HR" dirty="0" err="1"/>
              <a:t>pluralitet</a:t>
            </a:r>
            <a:r>
              <a:rPr lang="hr-HR" dirty="0"/>
              <a:t> pružatelja savjetodavne </a:t>
            </a:r>
            <a:r>
              <a:rPr lang="hr-HR" dirty="0" smtClean="0"/>
              <a:t>pomoći.</a:t>
            </a:r>
          </a:p>
        </p:txBody>
      </p:sp>
      <p:pic>
        <p:nvPicPr>
          <p:cNvPr id="86" name="Slika 8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5828" y="1017760"/>
            <a:ext cx="3112664" cy="1753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7277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0" y="-16590"/>
            <a:ext cx="12192000" cy="653298"/>
          </a:xfrm>
          <a:prstGeom prst="rect">
            <a:avLst/>
          </a:prstGeom>
          <a:solidFill>
            <a:srgbClr val="002060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lIns="36000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400" b="1" kern="0" noProof="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Ciljevi koji se žele postići ovim Nacrtom prijedloga zakona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Dijagram 13"/>
          <p:cNvGraphicFramePr/>
          <p:nvPr>
            <p:extLst>
              <p:ext uri="{D42A27DB-BD31-4B8C-83A1-F6EECF244321}">
                <p14:modId xmlns:p14="http://schemas.microsoft.com/office/powerpoint/2010/main" val="1149401457"/>
              </p:ext>
            </p:extLst>
          </p:nvPr>
        </p:nvGraphicFramePr>
        <p:xfrm>
          <a:off x="533071" y="1579420"/>
          <a:ext cx="11125857" cy="3807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51356" y="1996378"/>
            <a:ext cx="614450" cy="573668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206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573570" y="2034787"/>
            <a:ext cx="540915" cy="540915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9" name="Dijagram toka: Poveznik 8"/>
          <p:cNvSpPr/>
          <p:nvPr/>
        </p:nvSpPr>
        <p:spPr>
          <a:xfrm>
            <a:off x="8161755" y="2034787"/>
            <a:ext cx="576415" cy="560796"/>
          </a:xfrm>
          <a:prstGeom prst="flowChartConnector">
            <a:avLst/>
          </a:prstGeom>
          <a:solidFill>
            <a:srgbClr val="00206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20620" y="2085843"/>
            <a:ext cx="458683" cy="458683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206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0383507" y="2126834"/>
            <a:ext cx="511719" cy="516457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56873" y="2003679"/>
            <a:ext cx="443928" cy="59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8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0" y="-16590"/>
            <a:ext cx="12192000" cy="653298"/>
          </a:xfrm>
          <a:prstGeom prst="rect">
            <a:avLst/>
          </a:prstGeom>
          <a:solidFill>
            <a:srgbClr val="002060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lIns="36000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400" b="1" kern="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Predstojeće zakonodavne aktivnosti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309792"/>
              </p:ext>
            </p:extLst>
          </p:nvPr>
        </p:nvGraphicFramePr>
        <p:xfrm>
          <a:off x="1681988" y="1518085"/>
          <a:ext cx="8084182" cy="2657988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8084182">
                  <a:extLst>
                    <a:ext uri="{9D8B030D-6E8A-4147-A177-3AD203B41FA5}">
                      <a16:colId xmlns:a16="http://schemas.microsoft.com/office/drawing/2014/main" val="902036011"/>
                    </a:ext>
                  </a:extLst>
                </a:gridCol>
              </a:tblGrid>
              <a:tr h="664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effectLst/>
                        </a:rPr>
                        <a:t>AKTIVNOSTI</a:t>
                      </a:r>
                      <a:endParaRPr lang="hr-H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2085026"/>
                  </a:ext>
                </a:extLst>
              </a:tr>
              <a:tr h="664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effectLst/>
                        </a:rPr>
                        <a:t>Objava Nacrta prijedloga zakona na javnom savjetovanju</a:t>
                      </a:r>
                      <a:endParaRPr lang="hr-H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08746058"/>
                  </a:ext>
                </a:extLst>
              </a:tr>
              <a:tr h="664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effectLst/>
                        </a:rPr>
                        <a:t>Usvajanje Nacrta prijedloga zakona na Vladi</a:t>
                      </a:r>
                      <a:endParaRPr lang="hr-H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51500796"/>
                  </a:ext>
                </a:extLst>
              </a:tr>
              <a:tr h="664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000" dirty="0">
                          <a:effectLst/>
                        </a:rPr>
                        <a:t>Upućivanje Nacrta prijedloga zakona u saborsku proceduru</a:t>
                      </a:r>
                      <a:endParaRPr lang="hr-H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94421083"/>
                  </a:ext>
                </a:extLst>
              </a:tr>
            </a:tbl>
          </a:graphicData>
        </a:graphic>
      </p:graphicFrame>
      <p:grpSp>
        <p:nvGrpSpPr>
          <p:cNvPr id="2" name="Grupa 1"/>
          <p:cNvGrpSpPr/>
          <p:nvPr/>
        </p:nvGrpSpPr>
        <p:grpSpPr>
          <a:xfrm>
            <a:off x="1437243" y="4821382"/>
            <a:ext cx="9101923" cy="1248035"/>
            <a:chOff x="1936865" y="4502316"/>
            <a:chExt cx="7792252" cy="1136535"/>
          </a:xfrm>
        </p:grpSpPr>
        <p:pic>
          <p:nvPicPr>
            <p:cNvPr id="11" name="Slika 10"/>
            <p:cNvPicPr/>
            <p:nvPr/>
          </p:nvPicPr>
          <p:blipFill rotWithShape="1">
            <a:blip r:embed="rId2"/>
            <a:srcRect l="21825" t="17931" r="60648" b="74133"/>
            <a:stretch/>
          </p:blipFill>
          <p:spPr bwMode="auto">
            <a:xfrm>
              <a:off x="1936865" y="4821382"/>
              <a:ext cx="1715464" cy="49840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Slika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95777" y="4502316"/>
              <a:ext cx="933340" cy="1136535"/>
            </a:xfrm>
            <a:prstGeom prst="rect">
              <a:avLst/>
            </a:prstGeom>
          </p:spPr>
        </p:pic>
        <p:cxnSp>
          <p:nvCxnSpPr>
            <p:cNvPr id="14" name="Ravni poveznik sa strelicom 13"/>
            <p:cNvCxnSpPr/>
            <p:nvPr/>
          </p:nvCxnSpPr>
          <p:spPr>
            <a:xfrm>
              <a:off x="3854738" y="5112327"/>
              <a:ext cx="76477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vni poveznik sa strelicom 16"/>
            <p:cNvCxnSpPr/>
            <p:nvPr/>
          </p:nvCxnSpPr>
          <p:spPr>
            <a:xfrm>
              <a:off x="7146107" y="5112327"/>
              <a:ext cx="76477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Slika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7627" y="4658637"/>
              <a:ext cx="1946259" cy="8238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1374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1497" y="2427010"/>
            <a:ext cx="12190503" cy="1828800"/>
          </a:xfrm>
          <a:prstGeom prst="rect">
            <a:avLst/>
          </a:prstGeom>
          <a:solidFill>
            <a:srgbClr val="4472C4">
              <a:lumMod val="50000"/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3570973" y="2427010"/>
            <a:ext cx="48272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4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Hvala na pažnji</a:t>
            </a:r>
          </a:p>
        </p:txBody>
      </p:sp>
    </p:spTree>
    <p:extLst>
      <p:ext uri="{BB962C8B-B14F-4D97-AF65-F5344CB8AC3E}">
        <p14:creationId xmlns:p14="http://schemas.microsoft.com/office/powerpoint/2010/main" val="40643890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utnik 7"/>
          <p:cNvSpPr/>
          <p:nvPr/>
        </p:nvSpPr>
        <p:spPr>
          <a:xfrm>
            <a:off x="0" y="4133"/>
            <a:ext cx="12192000" cy="606125"/>
          </a:xfrm>
          <a:prstGeom prst="rect">
            <a:avLst/>
          </a:prstGeom>
          <a:solidFill>
            <a:srgbClr val="002060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lIns="36000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400" b="1" kern="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Članovi radne skupine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5" t="1154" r="30083" b="2354"/>
          <a:stretch/>
        </p:blipFill>
        <p:spPr>
          <a:xfrm>
            <a:off x="11675698" y="71564"/>
            <a:ext cx="359783" cy="476990"/>
          </a:xfrm>
          <a:prstGeom prst="rect">
            <a:avLst/>
          </a:prstGeom>
        </p:spPr>
      </p:pic>
      <p:sp>
        <p:nvSpPr>
          <p:cNvPr id="11" name="Rezervirano mjesto broja slajda 228"/>
          <p:cNvSpPr txBox="1">
            <a:spLocks/>
          </p:cNvSpPr>
          <p:nvPr/>
        </p:nvSpPr>
        <p:spPr>
          <a:xfrm>
            <a:off x="11755836" y="6542745"/>
            <a:ext cx="19950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sr-Latn-RS"/>
            </a:defPPr>
            <a:lvl1pPr marL="0" algn="l" defTabSz="914400" rtl="0" eaLnBrk="1" latinLnBrk="0" hangingPunct="1">
              <a:defRPr lang="en-US" sz="800" b="0" i="0" kern="1200" smtClean="0">
                <a:solidFill>
                  <a:schemeClr val="tx2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7C3DC-F2BD-3444-971E-438EC79B522A}" type="slidenum">
              <a:rPr kumimoji="0" lang="en-GB" sz="1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5" name="Grupa 14"/>
          <p:cNvGrpSpPr/>
          <p:nvPr/>
        </p:nvGrpSpPr>
        <p:grpSpPr>
          <a:xfrm>
            <a:off x="-18766" y="1524006"/>
            <a:ext cx="12210766" cy="4544388"/>
            <a:chOff x="0" y="1100495"/>
            <a:chExt cx="12210766" cy="4544388"/>
          </a:xfrm>
        </p:grpSpPr>
        <p:sp>
          <p:nvSpPr>
            <p:cNvPr id="66" name="Pravokutnik 65"/>
            <p:cNvSpPr/>
            <p:nvPr/>
          </p:nvSpPr>
          <p:spPr>
            <a:xfrm>
              <a:off x="6959630" y="1100495"/>
              <a:ext cx="5251136" cy="361577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  <p:sp>
          <p:nvSpPr>
            <p:cNvPr id="4" name="Pravokutnik 3"/>
            <p:cNvSpPr/>
            <p:nvPr/>
          </p:nvSpPr>
          <p:spPr>
            <a:xfrm>
              <a:off x="0" y="1142233"/>
              <a:ext cx="5276277" cy="361577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  <p:pic>
          <p:nvPicPr>
            <p:cNvPr id="24" name="Slika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81609" y="2441618"/>
              <a:ext cx="1518501" cy="743911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</p:pic>
        <p:pic>
          <p:nvPicPr>
            <p:cNvPr id="27" name="Picture 6" descr="Pravni fakultet – Sveučilište u Rijeci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02878" y="3629817"/>
              <a:ext cx="1372820" cy="73764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extLst/>
          </p:spPr>
        </p:pic>
        <p:pic>
          <p:nvPicPr>
            <p:cNvPr id="28" name="Picture 12" descr="HANFA - HANFA / Hrvatska agencija za nadzor financijskih usluga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359" y="1405196"/>
              <a:ext cx="1130717" cy="45546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extLst/>
          </p:spPr>
        </p:pic>
        <p:pic>
          <p:nvPicPr>
            <p:cNvPr id="29" name="Picture 14" descr="Logotip HUB-a | HUB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5801" y="2957375"/>
              <a:ext cx="1040233" cy="53917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extLst/>
          </p:spPr>
        </p:pic>
        <p:pic>
          <p:nvPicPr>
            <p:cNvPr id="30" name="Slika 2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331549" y="1636140"/>
              <a:ext cx="1148251" cy="71980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</p:pic>
        <p:pic>
          <p:nvPicPr>
            <p:cNvPr id="31" name="Picture 20" descr="Ustroj - Hrvatska udruga poslodavaca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34947" y="1599956"/>
              <a:ext cx="880266" cy="7542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extLst/>
          </p:spPr>
        </p:pic>
        <p:pic>
          <p:nvPicPr>
            <p:cNvPr id="32" name="Picture 22" descr="Hrvatski ured za osiguranje | Zagreb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1510" y="1492025"/>
              <a:ext cx="842157" cy="81489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extLst/>
          </p:spPr>
        </p:pic>
        <p:pic>
          <p:nvPicPr>
            <p:cNvPr id="33" name="Picture 24" descr="Varaždinski potrošač – Udruga za zaštitu potrošača Varaždinske županije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06617" y="3950331"/>
              <a:ext cx="2324620" cy="55986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extLst/>
          </p:spPr>
        </p:pic>
        <p:pic>
          <p:nvPicPr>
            <p:cNvPr id="34" name="Picture 26" descr="O aplikaciji - Agencija za zaštitu osobnih podataka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54" y="2702871"/>
              <a:ext cx="833864" cy="78141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extLst/>
          </p:spPr>
        </p:pic>
        <p:pic>
          <p:nvPicPr>
            <p:cNvPr id="35" name="Slika 34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8870" y="3227904"/>
              <a:ext cx="1448638" cy="69489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</p:pic>
        <p:pic>
          <p:nvPicPr>
            <p:cNvPr id="36" name="Slika 35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975" y="2169792"/>
              <a:ext cx="1369194" cy="74897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</p:pic>
        <p:pic>
          <p:nvPicPr>
            <p:cNvPr id="38" name="Slika 37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7649" y="1721682"/>
              <a:ext cx="1377351" cy="66069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</p:pic>
        <p:grpSp>
          <p:nvGrpSpPr>
            <p:cNvPr id="13" name="Grupa 12"/>
            <p:cNvGrpSpPr/>
            <p:nvPr/>
          </p:nvGrpSpPr>
          <p:grpSpPr>
            <a:xfrm>
              <a:off x="4538509" y="1791466"/>
              <a:ext cx="2845855" cy="2604220"/>
              <a:chOff x="4561857" y="1684446"/>
              <a:chExt cx="2845855" cy="2604220"/>
            </a:xfrm>
          </p:grpSpPr>
          <p:sp>
            <p:nvSpPr>
              <p:cNvPr id="52" name="Elipsa 51"/>
              <p:cNvSpPr/>
              <p:nvPr/>
            </p:nvSpPr>
            <p:spPr>
              <a:xfrm>
                <a:off x="4561857" y="1684446"/>
                <a:ext cx="2845855" cy="2604220"/>
              </a:xfrm>
              <a:prstGeom prst="ellipse">
                <a:avLst/>
              </a:prstGeom>
              <a:solidFill>
                <a:schemeClr val="bg2">
                  <a:lumMod val="90000"/>
                </a:schemeClr>
              </a:solidFill>
              <a:ln w="57150"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53" name="Group 11">
                <a:extLst>
                  <a:ext uri="{FF2B5EF4-FFF2-40B4-BE49-F238E27FC236}">
                    <a16:creationId xmlns:a16="http://schemas.microsoft.com/office/drawing/2014/main" id="{74F2C77C-6EE6-0D42-8257-839FBD59B860}"/>
                  </a:ext>
                </a:extLst>
              </p:cNvPr>
              <p:cNvGrpSpPr/>
              <p:nvPr/>
            </p:nvGrpSpPr>
            <p:grpSpPr>
              <a:xfrm>
                <a:off x="5164468" y="2380315"/>
                <a:ext cx="1684291" cy="1337930"/>
                <a:chOff x="9557896" y="6721543"/>
                <a:chExt cx="5261857" cy="4283592"/>
              </a:xfrm>
              <a:solidFill>
                <a:srgbClr val="002060"/>
              </a:solidFill>
            </p:grpSpPr>
            <p:sp>
              <p:nvSpPr>
                <p:cNvPr id="54" name="Freeform 3">
                  <a:extLst>
                    <a:ext uri="{FF2B5EF4-FFF2-40B4-BE49-F238E27FC236}">
                      <a16:creationId xmlns:a16="http://schemas.microsoft.com/office/drawing/2014/main" id="{AFE06AFD-15B6-9A42-941B-AFC3F0F445C7}"/>
                    </a:ext>
                  </a:extLst>
                </p:cNvPr>
                <p:cNvSpPr/>
                <p:nvPr/>
              </p:nvSpPr>
              <p:spPr>
                <a:xfrm>
                  <a:off x="11242897" y="7948799"/>
                  <a:ext cx="1818135" cy="3056336"/>
                </a:xfrm>
                <a:custGeom>
                  <a:avLst/>
                  <a:gdLst>
                    <a:gd name="connsiteX0" fmla="*/ 394348 w 542831"/>
                    <a:gd name="connsiteY0" fmla="*/ -157 h 912514"/>
                    <a:gd name="connsiteX1" fmla="*/ 147693 w 542831"/>
                    <a:gd name="connsiteY1" fmla="*/ -157 h 912514"/>
                    <a:gd name="connsiteX2" fmla="*/ -206 w 542831"/>
                    <a:gd name="connsiteY2" fmla="*/ 204588 h 912514"/>
                    <a:gd name="connsiteX3" fmla="*/ -206 w 542831"/>
                    <a:gd name="connsiteY3" fmla="*/ 406672 h 912514"/>
                    <a:gd name="connsiteX4" fmla="*/ 74929 w 542831"/>
                    <a:gd name="connsiteY4" fmla="*/ 482145 h 912514"/>
                    <a:gd name="connsiteX5" fmla="*/ 75119 w 542831"/>
                    <a:gd name="connsiteY5" fmla="*/ 482145 h 912514"/>
                    <a:gd name="connsiteX6" fmla="*/ 93618 w 542831"/>
                    <a:gd name="connsiteY6" fmla="*/ 482145 h 912514"/>
                    <a:gd name="connsiteX7" fmla="*/ 93618 w 542831"/>
                    <a:gd name="connsiteY7" fmla="*/ 839071 h 912514"/>
                    <a:gd name="connsiteX8" fmla="*/ 166761 w 542831"/>
                    <a:gd name="connsiteY8" fmla="*/ 912357 h 912514"/>
                    <a:gd name="connsiteX9" fmla="*/ 179663 w 542831"/>
                    <a:gd name="connsiteY9" fmla="*/ 912357 h 912514"/>
                    <a:gd name="connsiteX10" fmla="*/ 252806 w 542831"/>
                    <a:gd name="connsiteY10" fmla="*/ 839071 h 912514"/>
                    <a:gd name="connsiteX11" fmla="*/ 252806 w 542831"/>
                    <a:gd name="connsiteY11" fmla="*/ 614364 h 912514"/>
                    <a:gd name="connsiteX12" fmla="*/ 271115 w 542831"/>
                    <a:gd name="connsiteY12" fmla="*/ 596019 h 912514"/>
                    <a:gd name="connsiteX13" fmla="*/ 289425 w 542831"/>
                    <a:gd name="connsiteY13" fmla="*/ 614364 h 912514"/>
                    <a:gd name="connsiteX14" fmla="*/ 289425 w 542831"/>
                    <a:gd name="connsiteY14" fmla="*/ 839071 h 912514"/>
                    <a:gd name="connsiteX15" fmla="*/ 362568 w 542831"/>
                    <a:gd name="connsiteY15" fmla="*/ 912357 h 912514"/>
                    <a:gd name="connsiteX16" fmla="*/ 375185 w 542831"/>
                    <a:gd name="connsiteY16" fmla="*/ 912357 h 912514"/>
                    <a:gd name="connsiteX17" fmla="*/ 448328 w 542831"/>
                    <a:gd name="connsiteY17" fmla="*/ 839071 h 912514"/>
                    <a:gd name="connsiteX18" fmla="*/ 448328 w 542831"/>
                    <a:gd name="connsiteY18" fmla="*/ 482145 h 912514"/>
                    <a:gd name="connsiteX19" fmla="*/ 467301 w 542831"/>
                    <a:gd name="connsiteY19" fmla="*/ 482145 h 912514"/>
                    <a:gd name="connsiteX20" fmla="*/ 542626 w 542831"/>
                    <a:gd name="connsiteY20" fmla="*/ 406862 h 912514"/>
                    <a:gd name="connsiteX21" fmla="*/ 542626 w 542831"/>
                    <a:gd name="connsiteY21" fmla="*/ 406672 h 912514"/>
                    <a:gd name="connsiteX22" fmla="*/ 542626 w 542831"/>
                    <a:gd name="connsiteY22" fmla="*/ 204588 h 912514"/>
                    <a:gd name="connsiteX23" fmla="*/ 394348 w 542831"/>
                    <a:gd name="connsiteY23" fmla="*/ -157 h 9125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542831" h="912514">
                      <a:moveTo>
                        <a:pt x="394348" y="-157"/>
                      </a:moveTo>
                      <a:cubicBezTo>
                        <a:pt x="321898" y="56628"/>
                        <a:pt x="220143" y="56628"/>
                        <a:pt x="147693" y="-157"/>
                      </a:cubicBezTo>
                      <a:cubicBezTo>
                        <a:pt x="59447" y="28939"/>
                        <a:pt x="-196" y="111502"/>
                        <a:pt x="-206" y="204588"/>
                      </a:cubicBezTo>
                      <a:lnTo>
                        <a:pt x="-206" y="406672"/>
                      </a:lnTo>
                      <a:cubicBezTo>
                        <a:pt x="-263" y="448306"/>
                        <a:pt x="33377" y="482088"/>
                        <a:pt x="74929" y="482145"/>
                      </a:cubicBezTo>
                      <a:cubicBezTo>
                        <a:pt x="74996" y="482145"/>
                        <a:pt x="75053" y="482145"/>
                        <a:pt x="75119" y="482145"/>
                      </a:cubicBezTo>
                      <a:lnTo>
                        <a:pt x="93618" y="482145"/>
                      </a:lnTo>
                      <a:lnTo>
                        <a:pt x="93618" y="839071"/>
                      </a:lnTo>
                      <a:cubicBezTo>
                        <a:pt x="93618" y="879545"/>
                        <a:pt x="126367" y="912357"/>
                        <a:pt x="166761" y="912357"/>
                      </a:cubicBezTo>
                      <a:lnTo>
                        <a:pt x="179663" y="912357"/>
                      </a:lnTo>
                      <a:cubicBezTo>
                        <a:pt x="220058" y="912357"/>
                        <a:pt x="252806" y="879545"/>
                        <a:pt x="252806" y="839071"/>
                      </a:cubicBezTo>
                      <a:lnTo>
                        <a:pt x="252806" y="614364"/>
                      </a:lnTo>
                      <a:cubicBezTo>
                        <a:pt x="252806" y="604232"/>
                        <a:pt x="261003" y="596019"/>
                        <a:pt x="271115" y="596019"/>
                      </a:cubicBezTo>
                      <a:cubicBezTo>
                        <a:pt x="281228" y="596019"/>
                        <a:pt x="289425" y="604232"/>
                        <a:pt x="289425" y="614364"/>
                      </a:cubicBezTo>
                      <a:lnTo>
                        <a:pt x="289425" y="839071"/>
                      </a:lnTo>
                      <a:cubicBezTo>
                        <a:pt x="289425" y="879545"/>
                        <a:pt x="322173" y="912357"/>
                        <a:pt x="362568" y="912357"/>
                      </a:cubicBezTo>
                      <a:lnTo>
                        <a:pt x="375185" y="912357"/>
                      </a:lnTo>
                      <a:cubicBezTo>
                        <a:pt x="415579" y="912357"/>
                        <a:pt x="448328" y="879545"/>
                        <a:pt x="448328" y="839071"/>
                      </a:cubicBezTo>
                      <a:lnTo>
                        <a:pt x="448328" y="482145"/>
                      </a:lnTo>
                      <a:lnTo>
                        <a:pt x="467301" y="482145"/>
                      </a:lnTo>
                      <a:cubicBezTo>
                        <a:pt x="508853" y="482202"/>
                        <a:pt x="542569" y="448496"/>
                        <a:pt x="542626" y="406862"/>
                      </a:cubicBezTo>
                      <a:cubicBezTo>
                        <a:pt x="542626" y="406796"/>
                        <a:pt x="542626" y="406739"/>
                        <a:pt x="542626" y="406672"/>
                      </a:cubicBezTo>
                      <a:lnTo>
                        <a:pt x="542626" y="204588"/>
                      </a:lnTo>
                      <a:cubicBezTo>
                        <a:pt x="542588" y="111398"/>
                        <a:pt x="482765" y="28787"/>
                        <a:pt x="394348" y="-157"/>
                      </a:cubicBezTo>
                      <a:close/>
                    </a:path>
                  </a:pathLst>
                </a:custGeom>
                <a:grpFill/>
                <a:ln w="9468" cap="flat">
                  <a:solidFill>
                    <a:schemeClr val="accent5">
                      <a:lumMod val="50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1828434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6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999999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55" name="Freeform 4">
                  <a:extLst>
                    <a:ext uri="{FF2B5EF4-FFF2-40B4-BE49-F238E27FC236}">
                      <a16:creationId xmlns:a16="http://schemas.microsoft.com/office/drawing/2014/main" id="{C3762EA5-168B-D046-AEE4-967E6FAF80E4}"/>
                    </a:ext>
                  </a:extLst>
                </p:cNvPr>
                <p:cNvSpPr/>
                <p:nvPr/>
              </p:nvSpPr>
              <p:spPr>
                <a:xfrm>
                  <a:off x="11592530" y="6852129"/>
                  <a:ext cx="1117446" cy="1120280"/>
                </a:xfrm>
                <a:custGeom>
                  <a:avLst/>
                  <a:gdLst>
                    <a:gd name="connsiteX0" fmla="*/ 59243 w 333630"/>
                    <a:gd name="connsiteY0" fmla="*/ 294856 h 334476"/>
                    <a:gd name="connsiteX1" fmla="*/ 239491 w 333630"/>
                    <a:gd name="connsiteY1" fmla="*/ 317289 h 334476"/>
                    <a:gd name="connsiteX2" fmla="*/ 316619 w 333630"/>
                    <a:gd name="connsiteY2" fmla="*/ 93960 h 334476"/>
                    <a:gd name="connsiteX3" fmla="*/ 93727 w 333630"/>
                    <a:gd name="connsiteY3" fmla="*/ 16682 h 334476"/>
                    <a:gd name="connsiteX4" fmla="*/ 16600 w 333630"/>
                    <a:gd name="connsiteY4" fmla="*/ 240010 h 334476"/>
                    <a:gd name="connsiteX5" fmla="*/ 59243 w 333630"/>
                    <a:gd name="connsiteY5" fmla="*/ 294856 h 334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33630" h="334476">
                      <a:moveTo>
                        <a:pt x="59243" y="294856"/>
                      </a:moveTo>
                      <a:cubicBezTo>
                        <a:pt x="109504" y="337640"/>
                        <a:pt x="180313" y="346451"/>
                        <a:pt x="239491" y="317289"/>
                      </a:cubicBezTo>
                      <a:cubicBezTo>
                        <a:pt x="322339" y="276958"/>
                        <a:pt x="356871" y="176971"/>
                        <a:pt x="316619" y="93960"/>
                      </a:cubicBezTo>
                      <a:cubicBezTo>
                        <a:pt x="276366" y="10950"/>
                        <a:pt x="176575" y="-23649"/>
                        <a:pt x="93727" y="16682"/>
                      </a:cubicBezTo>
                      <a:cubicBezTo>
                        <a:pt x="10880" y="57013"/>
                        <a:pt x="-23652" y="157000"/>
                        <a:pt x="16600" y="240010"/>
                      </a:cubicBezTo>
                      <a:cubicBezTo>
                        <a:pt x="26817" y="261083"/>
                        <a:pt x="41351" y="279771"/>
                        <a:pt x="59243" y="294856"/>
                      </a:cubicBezTo>
                      <a:close/>
                    </a:path>
                  </a:pathLst>
                </a:custGeom>
                <a:grpFill/>
                <a:ln w="9468" cap="flat">
                  <a:solidFill>
                    <a:schemeClr val="accent5">
                      <a:lumMod val="50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1828434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6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999999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56" name="Freeform 5">
                  <a:extLst>
                    <a:ext uri="{FF2B5EF4-FFF2-40B4-BE49-F238E27FC236}">
                      <a16:creationId xmlns:a16="http://schemas.microsoft.com/office/drawing/2014/main" id="{EEBC771B-9152-DA45-BE36-082537CCD6B6}"/>
                    </a:ext>
                  </a:extLst>
                </p:cNvPr>
                <p:cNvSpPr/>
                <p:nvPr/>
              </p:nvSpPr>
              <p:spPr>
                <a:xfrm>
                  <a:off x="13312690" y="7638125"/>
                  <a:ext cx="1507063" cy="2526571"/>
                </a:xfrm>
                <a:custGeom>
                  <a:avLst/>
                  <a:gdLst>
                    <a:gd name="connsiteX0" fmla="*/ 333159 w 449956"/>
                    <a:gd name="connsiteY0" fmla="*/ -157 h 754345"/>
                    <a:gd name="connsiteX1" fmla="*/ 114964 w 449956"/>
                    <a:gd name="connsiteY1" fmla="*/ -157 h 754345"/>
                    <a:gd name="connsiteX2" fmla="*/ -206 w 449956"/>
                    <a:gd name="connsiteY2" fmla="*/ 167232 h 754345"/>
                    <a:gd name="connsiteX3" fmla="*/ -206 w 449956"/>
                    <a:gd name="connsiteY3" fmla="*/ 334812 h 754345"/>
                    <a:gd name="connsiteX4" fmla="*/ 62122 w 449956"/>
                    <a:gd name="connsiteY4" fmla="*/ 397452 h 754345"/>
                    <a:gd name="connsiteX5" fmla="*/ 62217 w 449956"/>
                    <a:gd name="connsiteY5" fmla="*/ 397452 h 754345"/>
                    <a:gd name="connsiteX6" fmla="*/ 77586 w 449956"/>
                    <a:gd name="connsiteY6" fmla="*/ 397452 h 754345"/>
                    <a:gd name="connsiteX7" fmla="*/ 77586 w 449956"/>
                    <a:gd name="connsiteY7" fmla="*/ 693354 h 754345"/>
                    <a:gd name="connsiteX8" fmla="*/ 138206 w 449956"/>
                    <a:gd name="connsiteY8" fmla="*/ 754188 h 754345"/>
                    <a:gd name="connsiteX9" fmla="*/ 148926 w 449956"/>
                    <a:gd name="connsiteY9" fmla="*/ 754188 h 754345"/>
                    <a:gd name="connsiteX10" fmla="*/ 209641 w 449956"/>
                    <a:gd name="connsiteY10" fmla="*/ 693354 h 754345"/>
                    <a:gd name="connsiteX11" fmla="*/ 209641 w 449956"/>
                    <a:gd name="connsiteY11" fmla="*/ 507049 h 754345"/>
                    <a:gd name="connsiteX12" fmla="*/ 223577 w 449956"/>
                    <a:gd name="connsiteY12" fmla="*/ 490690 h 754345"/>
                    <a:gd name="connsiteX13" fmla="*/ 239904 w 449956"/>
                    <a:gd name="connsiteY13" fmla="*/ 504644 h 754345"/>
                    <a:gd name="connsiteX14" fmla="*/ 239904 w 449956"/>
                    <a:gd name="connsiteY14" fmla="*/ 507049 h 754345"/>
                    <a:gd name="connsiteX15" fmla="*/ 239904 w 449956"/>
                    <a:gd name="connsiteY15" fmla="*/ 693354 h 754345"/>
                    <a:gd name="connsiteX16" fmla="*/ 300619 w 449956"/>
                    <a:gd name="connsiteY16" fmla="*/ 754188 h 754345"/>
                    <a:gd name="connsiteX17" fmla="*/ 311055 w 449956"/>
                    <a:gd name="connsiteY17" fmla="*/ 754188 h 754345"/>
                    <a:gd name="connsiteX18" fmla="*/ 371770 w 449956"/>
                    <a:gd name="connsiteY18" fmla="*/ 693354 h 754345"/>
                    <a:gd name="connsiteX19" fmla="*/ 371770 w 449956"/>
                    <a:gd name="connsiteY19" fmla="*/ 397357 h 754345"/>
                    <a:gd name="connsiteX20" fmla="*/ 387328 w 449956"/>
                    <a:gd name="connsiteY20" fmla="*/ 397357 h 754345"/>
                    <a:gd name="connsiteX21" fmla="*/ 449751 w 449956"/>
                    <a:gd name="connsiteY21" fmla="*/ 334717 h 754345"/>
                    <a:gd name="connsiteX22" fmla="*/ 449751 w 449956"/>
                    <a:gd name="connsiteY22" fmla="*/ 167232 h 754345"/>
                    <a:gd name="connsiteX23" fmla="*/ 333159 w 449956"/>
                    <a:gd name="connsiteY23" fmla="*/ -157 h 754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49956" h="754345">
                      <a:moveTo>
                        <a:pt x="333159" y="-157"/>
                      </a:moveTo>
                      <a:cubicBezTo>
                        <a:pt x="269721" y="51942"/>
                        <a:pt x="178401" y="51942"/>
                        <a:pt x="114964" y="-157"/>
                      </a:cubicBezTo>
                      <a:cubicBezTo>
                        <a:pt x="45549" y="26192"/>
                        <a:pt x="-319" y="92862"/>
                        <a:pt x="-206" y="167232"/>
                      </a:cubicBezTo>
                      <a:lnTo>
                        <a:pt x="-206" y="334812"/>
                      </a:lnTo>
                      <a:cubicBezTo>
                        <a:pt x="-263" y="369354"/>
                        <a:pt x="27648" y="397395"/>
                        <a:pt x="62122" y="397452"/>
                      </a:cubicBezTo>
                      <a:cubicBezTo>
                        <a:pt x="62151" y="397452"/>
                        <a:pt x="62189" y="397452"/>
                        <a:pt x="62217" y="397452"/>
                      </a:cubicBezTo>
                      <a:lnTo>
                        <a:pt x="77586" y="397452"/>
                      </a:lnTo>
                      <a:lnTo>
                        <a:pt x="77586" y="693354"/>
                      </a:lnTo>
                      <a:cubicBezTo>
                        <a:pt x="77586" y="726918"/>
                        <a:pt x="104708" y="754131"/>
                        <a:pt x="138206" y="754188"/>
                      </a:cubicBezTo>
                      <a:lnTo>
                        <a:pt x="148926" y="754188"/>
                      </a:lnTo>
                      <a:cubicBezTo>
                        <a:pt x="182433" y="754141"/>
                        <a:pt x="209594" y="726927"/>
                        <a:pt x="209641" y="693354"/>
                      </a:cubicBezTo>
                      <a:lnTo>
                        <a:pt x="209641" y="507049"/>
                      </a:lnTo>
                      <a:cubicBezTo>
                        <a:pt x="208977" y="498675"/>
                        <a:pt x="215220" y="491346"/>
                        <a:pt x="223577" y="490690"/>
                      </a:cubicBezTo>
                      <a:cubicBezTo>
                        <a:pt x="231926" y="490025"/>
                        <a:pt x="239240" y="496270"/>
                        <a:pt x="239904" y="504644"/>
                      </a:cubicBezTo>
                      <a:cubicBezTo>
                        <a:pt x="239970" y="505442"/>
                        <a:pt x="239970" y="506250"/>
                        <a:pt x="239904" y="507049"/>
                      </a:cubicBezTo>
                      <a:lnTo>
                        <a:pt x="239904" y="693354"/>
                      </a:lnTo>
                      <a:cubicBezTo>
                        <a:pt x="239904" y="726956"/>
                        <a:pt x="267083" y="754188"/>
                        <a:pt x="300619" y="754188"/>
                      </a:cubicBezTo>
                      <a:lnTo>
                        <a:pt x="311055" y="754188"/>
                      </a:lnTo>
                      <a:cubicBezTo>
                        <a:pt x="344562" y="754141"/>
                        <a:pt x="371713" y="726927"/>
                        <a:pt x="371770" y="693354"/>
                      </a:cubicBezTo>
                      <a:lnTo>
                        <a:pt x="371770" y="397357"/>
                      </a:lnTo>
                      <a:lnTo>
                        <a:pt x="387328" y="397357"/>
                      </a:lnTo>
                      <a:cubicBezTo>
                        <a:pt x="421822" y="397300"/>
                        <a:pt x="449751" y="369278"/>
                        <a:pt x="449751" y="334717"/>
                      </a:cubicBezTo>
                      <a:lnTo>
                        <a:pt x="449751" y="167232"/>
                      </a:lnTo>
                      <a:cubicBezTo>
                        <a:pt x="449703" y="92482"/>
                        <a:pt x="403171" y="25678"/>
                        <a:pt x="333159" y="-157"/>
                      </a:cubicBezTo>
                      <a:close/>
                    </a:path>
                  </a:pathLst>
                </a:custGeom>
                <a:grpFill/>
                <a:ln w="9468" cap="flat">
                  <a:solidFill>
                    <a:schemeClr val="accent5">
                      <a:lumMod val="50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1828434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6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999999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57" name="Freeform 6">
                  <a:extLst>
                    <a:ext uri="{FF2B5EF4-FFF2-40B4-BE49-F238E27FC236}">
                      <a16:creationId xmlns:a16="http://schemas.microsoft.com/office/drawing/2014/main" id="{4281552E-2483-874E-98DD-81482C54940B}"/>
                    </a:ext>
                  </a:extLst>
                </p:cNvPr>
                <p:cNvSpPr/>
                <p:nvPr/>
              </p:nvSpPr>
              <p:spPr>
                <a:xfrm>
                  <a:off x="13601836" y="6722816"/>
                  <a:ext cx="926864" cy="927755"/>
                </a:xfrm>
                <a:custGeom>
                  <a:avLst/>
                  <a:gdLst>
                    <a:gd name="connsiteX0" fmla="*/ 48842 w 276729"/>
                    <a:gd name="connsiteY0" fmla="*/ 243750 h 276995"/>
                    <a:gd name="connsiteX1" fmla="*/ 77302 w 276729"/>
                    <a:gd name="connsiteY1" fmla="*/ 262761 h 276995"/>
                    <a:gd name="connsiteX2" fmla="*/ 262512 w 276729"/>
                    <a:gd name="connsiteY2" fmla="*/ 198866 h 276995"/>
                    <a:gd name="connsiteX3" fmla="*/ 276523 w 276729"/>
                    <a:gd name="connsiteY3" fmla="*/ 138431 h 276995"/>
                    <a:gd name="connsiteX4" fmla="*/ 273678 w 276729"/>
                    <a:gd name="connsiteY4" fmla="*/ 110485 h 276995"/>
                    <a:gd name="connsiteX5" fmla="*/ 235731 w 276729"/>
                    <a:gd name="connsiteY5" fmla="*/ 40431 h 276995"/>
                    <a:gd name="connsiteX6" fmla="*/ 203855 w 276729"/>
                    <a:gd name="connsiteY6" fmla="*/ 16572 h 276995"/>
                    <a:gd name="connsiteX7" fmla="*/ 179095 w 276729"/>
                    <a:gd name="connsiteY7" fmla="*/ 6116 h 276995"/>
                    <a:gd name="connsiteX8" fmla="*/ 96939 w 276729"/>
                    <a:gd name="connsiteY8" fmla="*/ 6116 h 276995"/>
                    <a:gd name="connsiteX9" fmla="*/ 72084 w 276729"/>
                    <a:gd name="connsiteY9" fmla="*/ 16572 h 276995"/>
                    <a:gd name="connsiteX10" fmla="*/ 40209 w 276729"/>
                    <a:gd name="connsiteY10" fmla="*/ 40431 h 276995"/>
                    <a:gd name="connsiteX11" fmla="*/ -205 w 276729"/>
                    <a:gd name="connsiteY11" fmla="*/ 138431 h 276995"/>
                    <a:gd name="connsiteX12" fmla="*/ 48842 w 276729"/>
                    <a:gd name="connsiteY12" fmla="*/ 243750 h 2769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76729" h="276995">
                      <a:moveTo>
                        <a:pt x="48842" y="243750"/>
                      </a:moveTo>
                      <a:cubicBezTo>
                        <a:pt x="57494" y="251269"/>
                        <a:pt x="67056" y="257657"/>
                        <a:pt x="77302" y="262761"/>
                      </a:cubicBezTo>
                      <a:cubicBezTo>
                        <a:pt x="146052" y="296363"/>
                        <a:pt x="228976" y="267751"/>
                        <a:pt x="262512" y="198866"/>
                      </a:cubicBezTo>
                      <a:cubicBezTo>
                        <a:pt x="271666" y="180036"/>
                        <a:pt x="276467" y="159381"/>
                        <a:pt x="276523" y="138431"/>
                      </a:cubicBezTo>
                      <a:cubicBezTo>
                        <a:pt x="276543" y="129040"/>
                        <a:pt x="275594" y="119677"/>
                        <a:pt x="273678" y="110485"/>
                      </a:cubicBezTo>
                      <a:cubicBezTo>
                        <a:pt x="268109" y="83927"/>
                        <a:pt x="254913" y="59584"/>
                        <a:pt x="235731" y="40431"/>
                      </a:cubicBezTo>
                      <a:cubicBezTo>
                        <a:pt x="226310" y="30973"/>
                        <a:pt x="215581" y="22941"/>
                        <a:pt x="203855" y="16572"/>
                      </a:cubicBezTo>
                      <a:cubicBezTo>
                        <a:pt x="195972" y="12257"/>
                        <a:pt x="187680" y="8749"/>
                        <a:pt x="179095" y="6116"/>
                      </a:cubicBezTo>
                      <a:cubicBezTo>
                        <a:pt x="152342" y="-2248"/>
                        <a:pt x="123692" y="-2248"/>
                        <a:pt x="96939" y="6116"/>
                      </a:cubicBezTo>
                      <a:cubicBezTo>
                        <a:pt x="88326" y="8749"/>
                        <a:pt x="79996" y="12257"/>
                        <a:pt x="72084" y="16572"/>
                      </a:cubicBezTo>
                      <a:cubicBezTo>
                        <a:pt x="60359" y="22941"/>
                        <a:pt x="49629" y="30973"/>
                        <a:pt x="40209" y="40431"/>
                      </a:cubicBezTo>
                      <a:cubicBezTo>
                        <a:pt x="14205" y="66371"/>
                        <a:pt x="-347" y="101664"/>
                        <a:pt x="-205" y="138431"/>
                      </a:cubicBezTo>
                      <a:cubicBezTo>
                        <a:pt x="-186" y="179076"/>
                        <a:pt x="17763" y="217630"/>
                        <a:pt x="48842" y="243750"/>
                      </a:cubicBezTo>
                      <a:close/>
                    </a:path>
                  </a:pathLst>
                </a:custGeom>
                <a:grpFill/>
                <a:ln w="9468" cap="flat">
                  <a:solidFill>
                    <a:schemeClr val="accent5">
                      <a:lumMod val="50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1828434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6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999999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58" name="Freeform 7">
                  <a:extLst>
                    <a:ext uri="{FF2B5EF4-FFF2-40B4-BE49-F238E27FC236}">
                      <a16:creationId xmlns:a16="http://schemas.microsoft.com/office/drawing/2014/main" id="{93718183-2EC3-4942-85C2-3B358FE8C279}"/>
                    </a:ext>
                  </a:extLst>
                </p:cNvPr>
                <p:cNvSpPr/>
                <p:nvPr/>
              </p:nvSpPr>
              <p:spPr>
                <a:xfrm>
                  <a:off x="9557896" y="7638125"/>
                  <a:ext cx="1506109" cy="2526571"/>
                </a:xfrm>
                <a:custGeom>
                  <a:avLst/>
                  <a:gdLst>
                    <a:gd name="connsiteX0" fmla="*/ 333443 w 449671"/>
                    <a:gd name="connsiteY0" fmla="*/ -157 h 754345"/>
                    <a:gd name="connsiteX1" fmla="*/ 115248 w 449671"/>
                    <a:gd name="connsiteY1" fmla="*/ -157 h 754345"/>
                    <a:gd name="connsiteX2" fmla="*/ -206 w 449671"/>
                    <a:gd name="connsiteY2" fmla="*/ 167232 h 754345"/>
                    <a:gd name="connsiteX3" fmla="*/ -206 w 449671"/>
                    <a:gd name="connsiteY3" fmla="*/ 334812 h 754345"/>
                    <a:gd name="connsiteX4" fmla="*/ 62122 w 449671"/>
                    <a:gd name="connsiteY4" fmla="*/ 397452 h 754345"/>
                    <a:gd name="connsiteX5" fmla="*/ 62217 w 449671"/>
                    <a:gd name="connsiteY5" fmla="*/ 397452 h 754345"/>
                    <a:gd name="connsiteX6" fmla="*/ 77301 w 449671"/>
                    <a:gd name="connsiteY6" fmla="*/ 397452 h 754345"/>
                    <a:gd name="connsiteX7" fmla="*/ 77301 w 449671"/>
                    <a:gd name="connsiteY7" fmla="*/ 693354 h 754345"/>
                    <a:gd name="connsiteX8" fmla="*/ 137921 w 449671"/>
                    <a:gd name="connsiteY8" fmla="*/ 754188 h 754345"/>
                    <a:gd name="connsiteX9" fmla="*/ 148641 w 449671"/>
                    <a:gd name="connsiteY9" fmla="*/ 754188 h 754345"/>
                    <a:gd name="connsiteX10" fmla="*/ 209356 w 449671"/>
                    <a:gd name="connsiteY10" fmla="*/ 693354 h 754345"/>
                    <a:gd name="connsiteX11" fmla="*/ 209356 w 449671"/>
                    <a:gd name="connsiteY11" fmla="*/ 507049 h 754345"/>
                    <a:gd name="connsiteX12" fmla="*/ 223293 w 449671"/>
                    <a:gd name="connsiteY12" fmla="*/ 490690 h 754345"/>
                    <a:gd name="connsiteX13" fmla="*/ 239619 w 449671"/>
                    <a:gd name="connsiteY13" fmla="*/ 504644 h 754345"/>
                    <a:gd name="connsiteX14" fmla="*/ 239619 w 449671"/>
                    <a:gd name="connsiteY14" fmla="*/ 507049 h 754345"/>
                    <a:gd name="connsiteX15" fmla="*/ 239619 w 449671"/>
                    <a:gd name="connsiteY15" fmla="*/ 693354 h 754345"/>
                    <a:gd name="connsiteX16" fmla="*/ 300240 w 449671"/>
                    <a:gd name="connsiteY16" fmla="*/ 754188 h 754345"/>
                    <a:gd name="connsiteX17" fmla="*/ 310770 w 449671"/>
                    <a:gd name="connsiteY17" fmla="*/ 754188 h 754345"/>
                    <a:gd name="connsiteX18" fmla="*/ 371485 w 449671"/>
                    <a:gd name="connsiteY18" fmla="*/ 693354 h 754345"/>
                    <a:gd name="connsiteX19" fmla="*/ 371485 w 449671"/>
                    <a:gd name="connsiteY19" fmla="*/ 397357 h 754345"/>
                    <a:gd name="connsiteX20" fmla="*/ 387043 w 449671"/>
                    <a:gd name="connsiteY20" fmla="*/ 397357 h 754345"/>
                    <a:gd name="connsiteX21" fmla="*/ 449466 w 449671"/>
                    <a:gd name="connsiteY21" fmla="*/ 334717 h 754345"/>
                    <a:gd name="connsiteX22" fmla="*/ 449466 w 449671"/>
                    <a:gd name="connsiteY22" fmla="*/ 167232 h 754345"/>
                    <a:gd name="connsiteX23" fmla="*/ 333443 w 449671"/>
                    <a:gd name="connsiteY23" fmla="*/ -157 h 754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49671" h="754345">
                      <a:moveTo>
                        <a:pt x="333443" y="-157"/>
                      </a:moveTo>
                      <a:cubicBezTo>
                        <a:pt x="270005" y="51942"/>
                        <a:pt x="178686" y="51942"/>
                        <a:pt x="115248" y="-157"/>
                      </a:cubicBezTo>
                      <a:cubicBezTo>
                        <a:pt x="45720" y="26097"/>
                        <a:pt x="-272" y="92786"/>
                        <a:pt x="-206" y="167232"/>
                      </a:cubicBezTo>
                      <a:lnTo>
                        <a:pt x="-206" y="334812"/>
                      </a:lnTo>
                      <a:cubicBezTo>
                        <a:pt x="-263" y="369354"/>
                        <a:pt x="27647" y="397395"/>
                        <a:pt x="62122" y="397452"/>
                      </a:cubicBezTo>
                      <a:cubicBezTo>
                        <a:pt x="62151" y="397452"/>
                        <a:pt x="62189" y="397452"/>
                        <a:pt x="62217" y="397452"/>
                      </a:cubicBezTo>
                      <a:lnTo>
                        <a:pt x="77301" y="397452"/>
                      </a:lnTo>
                      <a:lnTo>
                        <a:pt x="77301" y="693354"/>
                      </a:lnTo>
                      <a:cubicBezTo>
                        <a:pt x="77301" y="726918"/>
                        <a:pt x="104424" y="754131"/>
                        <a:pt x="137921" y="754188"/>
                      </a:cubicBezTo>
                      <a:lnTo>
                        <a:pt x="148641" y="754188"/>
                      </a:lnTo>
                      <a:cubicBezTo>
                        <a:pt x="182149" y="754141"/>
                        <a:pt x="209309" y="726927"/>
                        <a:pt x="209356" y="693354"/>
                      </a:cubicBezTo>
                      <a:lnTo>
                        <a:pt x="209356" y="507049"/>
                      </a:lnTo>
                      <a:cubicBezTo>
                        <a:pt x="208692" y="498675"/>
                        <a:pt x="214935" y="491346"/>
                        <a:pt x="223293" y="490690"/>
                      </a:cubicBezTo>
                      <a:cubicBezTo>
                        <a:pt x="231650" y="490025"/>
                        <a:pt x="238955" y="496270"/>
                        <a:pt x="239619" y="504644"/>
                      </a:cubicBezTo>
                      <a:cubicBezTo>
                        <a:pt x="239686" y="505442"/>
                        <a:pt x="239686" y="506250"/>
                        <a:pt x="239619" y="507049"/>
                      </a:cubicBezTo>
                      <a:lnTo>
                        <a:pt x="239619" y="693354"/>
                      </a:lnTo>
                      <a:cubicBezTo>
                        <a:pt x="239619" y="726918"/>
                        <a:pt x="266742" y="754131"/>
                        <a:pt x="300240" y="754188"/>
                      </a:cubicBezTo>
                      <a:lnTo>
                        <a:pt x="310770" y="754188"/>
                      </a:lnTo>
                      <a:cubicBezTo>
                        <a:pt x="344277" y="754141"/>
                        <a:pt x="371438" y="726927"/>
                        <a:pt x="371485" y="693354"/>
                      </a:cubicBezTo>
                      <a:lnTo>
                        <a:pt x="371485" y="397357"/>
                      </a:lnTo>
                      <a:lnTo>
                        <a:pt x="387043" y="397357"/>
                      </a:lnTo>
                      <a:cubicBezTo>
                        <a:pt x="421537" y="397300"/>
                        <a:pt x="449466" y="369278"/>
                        <a:pt x="449466" y="334717"/>
                      </a:cubicBezTo>
                      <a:lnTo>
                        <a:pt x="449466" y="167232"/>
                      </a:lnTo>
                      <a:cubicBezTo>
                        <a:pt x="449476" y="92634"/>
                        <a:pt x="403209" y="25888"/>
                        <a:pt x="333443" y="-157"/>
                      </a:cubicBezTo>
                      <a:close/>
                    </a:path>
                  </a:pathLst>
                </a:custGeom>
                <a:grpFill/>
                <a:ln w="9468" cap="flat">
                  <a:solidFill>
                    <a:schemeClr val="accent5">
                      <a:lumMod val="50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1828434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6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999999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59" name="Freeform 8">
                  <a:extLst>
                    <a:ext uri="{FF2B5EF4-FFF2-40B4-BE49-F238E27FC236}">
                      <a16:creationId xmlns:a16="http://schemas.microsoft.com/office/drawing/2014/main" id="{F0286791-C8E1-374E-999E-43754F4C6D28}"/>
                    </a:ext>
                  </a:extLst>
                </p:cNvPr>
                <p:cNvSpPr/>
                <p:nvPr/>
              </p:nvSpPr>
              <p:spPr>
                <a:xfrm>
                  <a:off x="9849260" y="6721543"/>
                  <a:ext cx="925602" cy="929316"/>
                </a:xfrm>
                <a:custGeom>
                  <a:avLst/>
                  <a:gdLst>
                    <a:gd name="connsiteX0" fmla="*/ 48559 w 276352"/>
                    <a:gd name="connsiteY0" fmla="*/ 244131 h 277461"/>
                    <a:gd name="connsiteX1" fmla="*/ 77019 w 276352"/>
                    <a:gd name="connsiteY1" fmla="*/ 263141 h 277461"/>
                    <a:gd name="connsiteX2" fmla="*/ 137735 w 276352"/>
                    <a:gd name="connsiteY2" fmla="*/ 277304 h 277461"/>
                    <a:gd name="connsiteX3" fmla="*/ 185927 w 276352"/>
                    <a:gd name="connsiteY3" fmla="*/ 268559 h 277461"/>
                    <a:gd name="connsiteX4" fmla="*/ 198355 w 276352"/>
                    <a:gd name="connsiteY4" fmla="*/ 263141 h 277461"/>
                    <a:gd name="connsiteX5" fmla="*/ 226815 w 276352"/>
                    <a:gd name="connsiteY5" fmla="*/ 244131 h 277461"/>
                    <a:gd name="connsiteX6" fmla="*/ 247212 w 276352"/>
                    <a:gd name="connsiteY6" fmla="*/ 222934 h 277461"/>
                    <a:gd name="connsiteX7" fmla="*/ 276146 w 276352"/>
                    <a:gd name="connsiteY7" fmla="*/ 138431 h 277461"/>
                    <a:gd name="connsiteX8" fmla="*/ 273300 w 276352"/>
                    <a:gd name="connsiteY8" fmla="*/ 110485 h 277461"/>
                    <a:gd name="connsiteX9" fmla="*/ 235353 w 276352"/>
                    <a:gd name="connsiteY9" fmla="*/ 40431 h 277461"/>
                    <a:gd name="connsiteX10" fmla="*/ 203478 w 276352"/>
                    <a:gd name="connsiteY10" fmla="*/ 16572 h 277461"/>
                    <a:gd name="connsiteX11" fmla="*/ 178717 w 276352"/>
                    <a:gd name="connsiteY11" fmla="*/ 6116 h 277461"/>
                    <a:gd name="connsiteX12" fmla="*/ 96562 w 276352"/>
                    <a:gd name="connsiteY12" fmla="*/ 6116 h 277461"/>
                    <a:gd name="connsiteX13" fmla="*/ 71707 w 276352"/>
                    <a:gd name="connsiteY13" fmla="*/ 16572 h 277461"/>
                    <a:gd name="connsiteX14" fmla="*/ 39831 w 276352"/>
                    <a:gd name="connsiteY14" fmla="*/ 40431 h 277461"/>
                    <a:gd name="connsiteX15" fmla="*/ -203 w 276352"/>
                    <a:gd name="connsiteY15" fmla="*/ 138431 h 277461"/>
                    <a:gd name="connsiteX16" fmla="*/ 48559 w 276352"/>
                    <a:gd name="connsiteY16" fmla="*/ 244131 h 2774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76352" h="277461">
                      <a:moveTo>
                        <a:pt x="48559" y="244131"/>
                      </a:moveTo>
                      <a:cubicBezTo>
                        <a:pt x="57230" y="251621"/>
                        <a:pt x="66783" y="258008"/>
                        <a:pt x="77019" y="263141"/>
                      </a:cubicBezTo>
                      <a:cubicBezTo>
                        <a:pt x="95907" y="272476"/>
                        <a:pt x="116683" y="277314"/>
                        <a:pt x="137735" y="277304"/>
                      </a:cubicBezTo>
                      <a:cubicBezTo>
                        <a:pt x="154194" y="277352"/>
                        <a:pt x="170530" y="274386"/>
                        <a:pt x="185927" y="268559"/>
                      </a:cubicBezTo>
                      <a:cubicBezTo>
                        <a:pt x="190168" y="266991"/>
                        <a:pt x="194314" y="265185"/>
                        <a:pt x="198355" y="263141"/>
                      </a:cubicBezTo>
                      <a:cubicBezTo>
                        <a:pt x="208591" y="258008"/>
                        <a:pt x="218154" y="251621"/>
                        <a:pt x="226815" y="244131"/>
                      </a:cubicBezTo>
                      <a:cubicBezTo>
                        <a:pt x="234310" y="237771"/>
                        <a:pt x="241140" y="230661"/>
                        <a:pt x="247212" y="222934"/>
                      </a:cubicBezTo>
                      <a:cubicBezTo>
                        <a:pt x="265976" y="198781"/>
                        <a:pt x="276165" y="169038"/>
                        <a:pt x="276146" y="138431"/>
                      </a:cubicBezTo>
                      <a:cubicBezTo>
                        <a:pt x="276165" y="129040"/>
                        <a:pt x="275217" y="119677"/>
                        <a:pt x="273300" y="110485"/>
                      </a:cubicBezTo>
                      <a:cubicBezTo>
                        <a:pt x="267731" y="83927"/>
                        <a:pt x="254535" y="59584"/>
                        <a:pt x="235353" y="40431"/>
                      </a:cubicBezTo>
                      <a:cubicBezTo>
                        <a:pt x="225933" y="30973"/>
                        <a:pt x="215203" y="22941"/>
                        <a:pt x="203478" y="16572"/>
                      </a:cubicBezTo>
                      <a:cubicBezTo>
                        <a:pt x="195594" y="12257"/>
                        <a:pt x="187303" y="8759"/>
                        <a:pt x="178717" y="6116"/>
                      </a:cubicBezTo>
                      <a:cubicBezTo>
                        <a:pt x="151965" y="-2248"/>
                        <a:pt x="123315" y="-2248"/>
                        <a:pt x="96562" y="6116"/>
                      </a:cubicBezTo>
                      <a:cubicBezTo>
                        <a:pt x="87948" y="8749"/>
                        <a:pt x="79619" y="12257"/>
                        <a:pt x="71707" y="16572"/>
                      </a:cubicBezTo>
                      <a:cubicBezTo>
                        <a:pt x="59981" y="22941"/>
                        <a:pt x="49252" y="30973"/>
                        <a:pt x="39831" y="40431"/>
                      </a:cubicBezTo>
                      <a:cubicBezTo>
                        <a:pt x="13971" y="66437"/>
                        <a:pt x="-449" y="101721"/>
                        <a:pt x="-203" y="138431"/>
                      </a:cubicBezTo>
                      <a:cubicBezTo>
                        <a:pt x="-345" y="179152"/>
                        <a:pt x="17509" y="217848"/>
                        <a:pt x="48559" y="244131"/>
                      </a:cubicBezTo>
                      <a:close/>
                    </a:path>
                  </a:pathLst>
                </a:custGeom>
                <a:grpFill/>
                <a:ln w="9468" cap="flat">
                  <a:solidFill>
                    <a:schemeClr val="accent5">
                      <a:lumMod val="50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1828434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6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999999"/>
                    </a:solidFill>
                    <a:effectLst/>
                    <a:uLnTx/>
                    <a:uFillTx/>
                  </a:endParaRPr>
                </a:p>
              </p:txBody>
            </p:sp>
          </p:grpSp>
        </p:grpSp>
        <p:pic>
          <p:nvPicPr>
            <p:cNvPr id="64" name="Slika 63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824778" y="4118620"/>
              <a:ext cx="1881206" cy="497674"/>
            </a:xfrm>
            <a:prstGeom prst="rect">
              <a:avLst/>
            </a:prstGeom>
          </p:spPr>
        </p:pic>
        <p:sp>
          <p:nvSpPr>
            <p:cNvPr id="9" name="TekstniOkvir 8"/>
            <p:cNvSpPr txBox="1"/>
            <p:nvPr/>
          </p:nvSpPr>
          <p:spPr>
            <a:xfrm>
              <a:off x="1417820" y="5046868"/>
              <a:ext cx="21896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r-HR" b="1" dirty="0" smtClean="0">
                  <a:solidFill>
                    <a:srgbClr val="002060"/>
                  </a:solidFill>
                </a:rPr>
                <a:t>Javni sektor</a:t>
              </a:r>
              <a:endParaRPr lang="hr-HR" b="1" dirty="0">
                <a:solidFill>
                  <a:srgbClr val="002060"/>
                </a:solidFill>
              </a:endParaRPr>
            </a:p>
          </p:txBody>
        </p:sp>
        <p:pic>
          <p:nvPicPr>
            <p:cNvPr id="37" name="Slika 36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0600" y="1243094"/>
              <a:ext cx="1530132" cy="73398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</p:pic>
        <p:sp>
          <p:nvSpPr>
            <p:cNvPr id="69" name="TekstniOkvir 68"/>
            <p:cNvSpPr txBox="1"/>
            <p:nvPr/>
          </p:nvSpPr>
          <p:spPr>
            <a:xfrm>
              <a:off x="7039949" y="4998552"/>
              <a:ext cx="50144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r-HR" b="1" dirty="0" smtClean="0">
                  <a:solidFill>
                    <a:srgbClr val="002060"/>
                  </a:solidFill>
                </a:rPr>
                <a:t>Privatni i neprofitni sektor (udruge, obrazovne institucije) </a:t>
              </a:r>
              <a:endParaRPr lang="hr-HR" b="1" dirty="0">
                <a:solidFill>
                  <a:srgbClr val="002060"/>
                </a:solidFill>
              </a:endParaRPr>
            </a:p>
          </p:txBody>
        </p:sp>
        <p:pic>
          <p:nvPicPr>
            <p:cNvPr id="14" name="Slika 1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292466" y="3490557"/>
              <a:ext cx="1072096" cy="9051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029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0" y="-16590"/>
            <a:ext cx="12192000" cy="653298"/>
          </a:xfrm>
          <a:prstGeom prst="rect">
            <a:avLst/>
          </a:prstGeom>
          <a:solidFill>
            <a:srgbClr val="00206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B3BC235-E484-BDAA-C1E4-3E43799977D0}"/>
              </a:ext>
            </a:extLst>
          </p:cNvPr>
          <p:cNvSpPr txBox="1">
            <a:spLocks/>
          </p:cNvSpPr>
          <p:nvPr/>
        </p:nvSpPr>
        <p:spPr>
          <a:xfrm>
            <a:off x="232472" y="101801"/>
            <a:ext cx="9600002" cy="4046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rtl="0" eaLnBrk="1" fontAlgn="base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defRPr lang="en-GB" sz="2000" b="0" kern="1200" noProof="0">
                <a:solidFill>
                  <a:srgbClr val="4F81B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5pPr>
            <a:lvl6pPr marL="342866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6pPr>
            <a:lvl7pPr marL="685732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7pPr>
            <a:lvl8pPr marL="1028598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8pPr>
            <a:lvl9pPr marL="1371464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>
              <a:defRPr/>
            </a:pPr>
            <a:r>
              <a:rPr lang="hr-HR" b="1" dirty="0" smtClean="0">
                <a:solidFill>
                  <a:srgbClr val="FFFFFF"/>
                </a:solidFill>
              </a:rPr>
              <a:t>Što je u proteklom razdoblju napravljeno za građane?  </a:t>
            </a:r>
            <a:endParaRPr lang="en-US" b="1" dirty="0">
              <a:solidFill>
                <a:srgbClr val="FFFFFF"/>
              </a:solidFill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5" t="1154" r="30083" b="2354"/>
          <a:stretch/>
        </p:blipFill>
        <p:spPr>
          <a:xfrm>
            <a:off x="11675698" y="71564"/>
            <a:ext cx="359783" cy="476990"/>
          </a:xfrm>
          <a:prstGeom prst="rect">
            <a:avLst/>
          </a:prstGeom>
        </p:spPr>
      </p:pic>
      <p:sp>
        <p:nvSpPr>
          <p:cNvPr id="7" name="Rezervirano mjesto broja slajda 228"/>
          <p:cNvSpPr txBox="1">
            <a:spLocks/>
          </p:cNvSpPr>
          <p:nvPr/>
        </p:nvSpPr>
        <p:spPr>
          <a:xfrm>
            <a:off x="11755836" y="6542745"/>
            <a:ext cx="19950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sr-Latn-RS"/>
            </a:defPPr>
            <a:lvl1pPr marL="0" algn="l" defTabSz="914400" rtl="0" eaLnBrk="1" latinLnBrk="0" hangingPunct="1">
              <a:defRPr lang="en-US" sz="800" b="0" i="0" kern="1200" smtClean="0">
                <a:solidFill>
                  <a:schemeClr val="tx2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7C3DC-F2BD-3444-971E-438EC79B522A}" type="slidenum">
              <a:rPr kumimoji="0" lang="en-GB" sz="1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9">
            <a:extLst>
              <a:ext uri="{FF2B5EF4-FFF2-40B4-BE49-F238E27FC236}">
                <a16:creationId xmlns:a16="http://schemas.microsoft.com/office/drawing/2014/main" id="{BC5424A6-9266-E24E-B0C3-7096BE7A099D}"/>
              </a:ext>
            </a:extLst>
          </p:cNvPr>
          <p:cNvSpPr txBox="1"/>
          <p:nvPr/>
        </p:nvSpPr>
        <p:spPr>
          <a:xfrm>
            <a:off x="1442859" y="1191718"/>
            <a:ext cx="4901957" cy="57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299"/>
              </a:lnSpc>
            </a:pPr>
            <a:endParaRPr lang="en-US" dirty="0">
              <a:latin typeface="Roboto Light" panose="02000000000000000000" pitchFamily="2" charset="0"/>
              <a:ea typeface="Roboto Light" panose="02000000000000000000" pitchFamily="2" charset="0"/>
              <a:cs typeface="Lato Light" panose="020F0502020204030203" pitchFamily="34" charset="0"/>
            </a:endParaRPr>
          </a:p>
        </p:txBody>
      </p:sp>
      <p:grpSp>
        <p:nvGrpSpPr>
          <p:cNvPr id="21" name="Grupa 20"/>
          <p:cNvGrpSpPr/>
          <p:nvPr/>
        </p:nvGrpSpPr>
        <p:grpSpPr>
          <a:xfrm>
            <a:off x="6277206" y="3627654"/>
            <a:ext cx="5678135" cy="1340137"/>
            <a:chOff x="265845" y="3305764"/>
            <a:chExt cx="5678135" cy="1259111"/>
          </a:xfrm>
        </p:grpSpPr>
        <p:sp>
          <p:nvSpPr>
            <p:cNvPr id="34" name="Zaobljeni pravokutnik 23">
              <a:extLst>
                <a:ext uri="{FF2B5EF4-FFF2-40B4-BE49-F238E27FC236}">
                  <a16:creationId xmlns:a16="http://schemas.microsoft.com/office/drawing/2014/main" id="{27F13ED4-67EF-DF42-3F1B-DBB698450B7C}"/>
                </a:ext>
              </a:extLst>
            </p:cNvPr>
            <p:cNvSpPr/>
            <p:nvPr/>
          </p:nvSpPr>
          <p:spPr>
            <a:xfrm>
              <a:off x="265845" y="3305764"/>
              <a:ext cx="5678135" cy="1259111"/>
            </a:xfrm>
            <a:prstGeom prst="roundRect">
              <a:avLst>
                <a:gd name="adj" fmla="val 10569"/>
              </a:avLst>
            </a:prstGeom>
            <a:solidFill>
              <a:schemeClr val="bg1"/>
            </a:solidFill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11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  <a:sym typeface="Georgia"/>
              </a:endParaRPr>
            </a:p>
          </p:txBody>
        </p:sp>
        <p:sp>
          <p:nvSpPr>
            <p:cNvPr id="28" name="Pravokutnik 27"/>
            <p:cNvSpPr/>
            <p:nvPr/>
          </p:nvSpPr>
          <p:spPr>
            <a:xfrm>
              <a:off x="1459265" y="3389808"/>
              <a:ext cx="4285210" cy="10988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hr-HR" sz="1400" b="1" dirty="0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Uređen </a:t>
              </a:r>
              <a:r>
                <a:rPr lang="hr-HR" sz="1400" b="1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rad agencija za naplatu potraživanja </a:t>
              </a:r>
              <a:endParaRPr lang="hr-HR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hr-HR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hr-HR" sz="1400" b="1" i="1" u="sng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Zakon o načinu, uvjetima i postupku servisiranja i kupoprodaje </a:t>
              </a:r>
              <a:r>
                <a:rPr lang="hr-HR" sz="1400" b="1" i="1" u="sng" dirty="0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potraživanja (NN, br.  155/23.)</a:t>
              </a:r>
              <a:endParaRPr lang="hr-HR" sz="1400" b="1" i="1" u="sng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hr-HR" sz="1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Oval 87">
              <a:extLst>
                <a:ext uri="{FF2B5EF4-FFF2-40B4-BE49-F238E27FC236}">
                  <a16:creationId xmlns:a16="http://schemas.microsoft.com/office/drawing/2014/main" id="{21A49505-6B55-BB4F-BAF2-7E306A7A3163}"/>
                </a:ext>
              </a:extLst>
            </p:cNvPr>
            <p:cNvSpPr/>
            <p:nvPr/>
          </p:nvSpPr>
          <p:spPr>
            <a:xfrm>
              <a:off x="420056" y="3391531"/>
              <a:ext cx="836961" cy="83290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</a:endParaRPr>
            </a:p>
          </p:txBody>
        </p:sp>
        <p:grpSp>
          <p:nvGrpSpPr>
            <p:cNvPr id="29" name="Gráfico 55">
              <a:extLst>
                <a:ext uri="{FF2B5EF4-FFF2-40B4-BE49-F238E27FC236}">
                  <a16:creationId xmlns:a16="http://schemas.microsoft.com/office/drawing/2014/main" id="{A31EBF85-7BCD-7B43-A94E-70A6E324B57E}"/>
                </a:ext>
              </a:extLst>
            </p:cNvPr>
            <p:cNvGrpSpPr/>
            <p:nvPr/>
          </p:nvGrpSpPr>
          <p:grpSpPr>
            <a:xfrm>
              <a:off x="622304" y="3524340"/>
              <a:ext cx="422426" cy="448998"/>
              <a:chOff x="5171012" y="239795"/>
              <a:chExt cx="571087" cy="571087"/>
            </a:xfrm>
            <a:solidFill>
              <a:schemeClr val="bg1"/>
            </a:solidFill>
          </p:grpSpPr>
          <p:sp>
            <p:nvSpPr>
              <p:cNvPr id="30" name="Forma libre 113">
                <a:extLst>
                  <a:ext uri="{FF2B5EF4-FFF2-40B4-BE49-F238E27FC236}">
                    <a16:creationId xmlns:a16="http://schemas.microsoft.com/office/drawing/2014/main" id="{288C5EAE-0401-7B47-BA6C-8AB33BBEC039}"/>
                  </a:ext>
                </a:extLst>
              </p:cNvPr>
              <p:cNvSpPr/>
              <p:nvPr/>
            </p:nvSpPr>
            <p:spPr>
              <a:xfrm>
                <a:off x="5171013" y="703803"/>
                <a:ext cx="571086" cy="107079"/>
              </a:xfrm>
              <a:custGeom>
                <a:avLst/>
                <a:gdLst>
                  <a:gd name="connsiteX0" fmla="*/ 499702 w 571086"/>
                  <a:gd name="connsiteY0" fmla="*/ 0 h 107079"/>
                  <a:gd name="connsiteX1" fmla="*/ 71385 w 571086"/>
                  <a:gd name="connsiteY1" fmla="*/ 0 h 107079"/>
                  <a:gd name="connsiteX2" fmla="*/ 0 w 571086"/>
                  <a:gd name="connsiteY2" fmla="*/ 71387 h 107079"/>
                  <a:gd name="connsiteX3" fmla="*/ 0 w 571086"/>
                  <a:gd name="connsiteY3" fmla="*/ 107080 h 107079"/>
                  <a:gd name="connsiteX4" fmla="*/ 571087 w 571086"/>
                  <a:gd name="connsiteY4" fmla="*/ 107080 h 107079"/>
                  <a:gd name="connsiteX5" fmla="*/ 571087 w 571086"/>
                  <a:gd name="connsiteY5" fmla="*/ 71387 h 107079"/>
                  <a:gd name="connsiteX6" fmla="*/ 499702 w 571086"/>
                  <a:gd name="connsiteY6" fmla="*/ 0 h 107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1086" h="107079">
                    <a:moveTo>
                      <a:pt x="499702" y="0"/>
                    </a:moveTo>
                    <a:lnTo>
                      <a:pt x="71385" y="0"/>
                    </a:lnTo>
                    <a:cubicBezTo>
                      <a:pt x="32016" y="0"/>
                      <a:pt x="0" y="32016"/>
                      <a:pt x="0" y="71387"/>
                    </a:cubicBezTo>
                    <a:lnTo>
                      <a:pt x="0" y="107080"/>
                    </a:lnTo>
                    <a:lnTo>
                      <a:pt x="571087" y="107080"/>
                    </a:lnTo>
                    <a:lnTo>
                      <a:pt x="571087" y="71387"/>
                    </a:lnTo>
                    <a:cubicBezTo>
                      <a:pt x="571087" y="32016"/>
                      <a:pt x="539071" y="0"/>
                      <a:pt x="499702" y="0"/>
                    </a:cubicBezTo>
                    <a:close/>
                  </a:path>
                </a:pathLst>
              </a:custGeom>
              <a:grpFill/>
              <a:ln w="1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MX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1" name="Forma libre 114">
                <a:extLst>
                  <a:ext uri="{FF2B5EF4-FFF2-40B4-BE49-F238E27FC236}">
                    <a16:creationId xmlns:a16="http://schemas.microsoft.com/office/drawing/2014/main" id="{7FC3DF59-A72D-AF46-96A4-678D0767B532}"/>
                  </a:ext>
                </a:extLst>
              </p:cNvPr>
              <p:cNvSpPr/>
              <p:nvPr/>
            </p:nvSpPr>
            <p:spPr>
              <a:xfrm>
                <a:off x="5171012" y="239795"/>
                <a:ext cx="571085" cy="428316"/>
              </a:xfrm>
              <a:custGeom>
                <a:avLst/>
                <a:gdLst>
                  <a:gd name="connsiteX0" fmla="*/ 285544 w 571085"/>
                  <a:gd name="connsiteY0" fmla="*/ 0 h 428316"/>
                  <a:gd name="connsiteX1" fmla="*/ 0 w 571085"/>
                  <a:gd name="connsiteY1" fmla="*/ 178465 h 428316"/>
                  <a:gd name="connsiteX2" fmla="*/ 0 w 571085"/>
                  <a:gd name="connsiteY2" fmla="*/ 249851 h 428316"/>
                  <a:gd name="connsiteX3" fmla="*/ 71385 w 571085"/>
                  <a:gd name="connsiteY3" fmla="*/ 249851 h 428316"/>
                  <a:gd name="connsiteX4" fmla="*/ 71385 w 571085"/>
                  <a:gd name="connsiteY4" fmla="*/ 428316 h 428316"/>
                  <a:gd name="connsiteX5" fmla="*/ 178464 w 571085"/>
                  <a:gd name="connsiteY5" fmla="*/ 428316 h 428316"/>
                  <a:gd name="connsiteX6" fmla="*/ 178464 w 571085"/>
                  <a:gd name="connsiteY6" fmla="*/ 249851 h 428316"/>
                  <a:gd name="connsiteX7" fmla="*/ 232004 w 571085"/>
                  <a:gd name="connsiteY7" fmla="*/ 249851 h 428316"/>
                  <a:gd name="connsiteX8" fmla="*/ 232004 w 571085"/>
                  <a:gd name="connsiteY8" fmla="*/ 428316 h 428316"/>
                  <a:gd name="connsiteX9" fmla="*/ 339082 w 571085"/>
                  <a:gd name="connsiteY9" fmla="*/ 428316 h 428316"/>
                  <a:gd name="connsiteX10" fmla="*/ 339082 w 571085"/>
                  <a:gd name="connsiteY10" fmla="*/ 249851 h 428316"/>
                  <a:gd name="connsiteX11" fmla="*/ 392622 w 571085"/>
                  <a:gd name="connsiteY11" fmla="*/ 249851 h 428316"/>
                  <a:gd name="connsiteX12" fmla="*/ 392622 w 571085"/>
                  <a:gd name="connsiteY12" fmla="*/ 428316 h 428316"/>
                  <a:gd name="connsiteX13" fmla="*/ 499700 w 571085"/>
                  <a:gd name="connsiteY13" fmla="*/ 428316 h 428316"/>
                  <a:gd name="connsiteX14" fmla="*/ 499700 w 571085"/>
                  <a:gd name="connsiteY14" fmla="*/ 249851 h 428316"/>
                  <a:gd name="connsiteX15" fmla="*/ 571086 w 571085"/>
                  <a:gd name="connsiteY15" fmla="*/ 249851 h 428316"/>
                  <a:gd name="connsiteX16" fmla="*/ 571086 w 571085"/>
                  <a:gd name="connsiteY16" fmla="*/ 178465 h 428316"/>
                  <a:gd name="connsiteX17" fmla="*/ 285544 w 571085"/>
                  <a:gd name="connsiteY17" fmla="*/ 107079 h 428316"/>
                  <a:gd name="connsiteX18" fmla="*/ 321237 w 571085"/>
                  <a:gd name="connsiteY18" fmla="*/ 142772 h 428316"/>
                  <a:gd name="connsiteX19" fmla="*/ 285544 w 571085"/>
                  <a:gd name="connsiteY19" fmla="*/ 178465 h 428316"/>
                  <a:gd name="connsiteX20" fmla="*/ 249851 w 571085"/>
                  <a:gd name="connsiteY20" fmla="*/ 142772 h 428316"/>
                  <a:gd name="connsiteX21" fmla="*/ 285544 w 571085"/>
                  <a:gd name="connsiteY21" fmla="*/ 107079 h 428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71085" h="428316">
                    <a:moveTo>
                      <a:pt x="285544" y="0"/>
                    </a:moveTo>
                    <a:lnTo>
                      <a:pt x="0" y="178465"/>
                    </a:lnTo>
                    <a:lnTo>
                      <a:pt x="0" y="249851"/>
                    </a:lnTo>
                    <a:lnTo>
                      <a:pt x="71385" y="249851"/>
                    </a:lnTo>
                    <a:lnTo>
                      <a:pt x="71385" y="428316"/>
                    </a:lnTo>
                    <a:lnTo>
                      <a:pt x="178464" y="428316"/>
                    </a:lnTo>
                    <a:lnTo>
                      <a:pt x="178464" y="249851"/>
                    </a:lnTo>
                    <a:lnTo>
                      <a:pt x="232004" y="249851"/>
                    </a:lnTo>
                    <a:lnTo>
                      <a:pt x="232004" y="428316"/>
                    </a:lnTo>
                    <a:lnTo>
                      <a:pt x="339082" y="428316"/>
                    </a:lnTo>
                    <a:lnTo>
                      <a:pt x="339082" y="249851"/>
                    </a:lnTo>
                    <a:lnTo>
                      <a:pt x="392622" y="249851"/>
                    </a:lnTo>
                    <a:lnTo>
                      <a:pt x="392622" y="428316"/>
                    </a:lnTo>
                    <a:lnTo>
                      <a:pt x="499700" y="428316"/>
                    </a:lnTo>
                    <a:lnTo>
                      <a:pt x="499700" y="249851"/>
                    </a:lnTo>
                    <a:lnTo>
                      <a:pt x="571086" y="249851"/>
                    </a:lnTo>
                    <a:lnTo>
                      <a:pt x="571086" y="178465"/>
                    </a:lnTo>
                    <a:close/>
                    <a:moveTo>
                      <a:pt x="285544" y="107079"/>
                    </a:moveTo>
                    <a:cubicBezTo>
                      <a:pt x="305257" y="107079"/>
                      <a:pt x="321237" y="123059"/>
                      <a:pt x="321237" y="142772"/>
                    </a:cubicBezTo>
                    <a:cubicBezTo>
                      <a:pt x="321237" y="162483"/>
                      <a:pt x="305257" y="178465"/>
                      <a:pt x="285544" y="178465"/>
                    </a:cubicBezTo>
                    <a:cubicBezTo>
                      <a:pt x="265831" y="178465"/>
                      <a:pt x="249851" y="162483"/>
                      <a:pt x="249851" y="142772"/>
                    </a:cubicBezTo>
                    <a:cubicBezTo>
                      <a:pt x="249851" y="123059"/>
                      <a:pt x="265830" y="107079"/>
                      <a:pt x="285544" y="107079"/>
                    </a:cubicBezTo>
                    <a:close/>
                  </a:path>
                </a:pathLst>
              </a:custGeom>
              <a:grpFill/>
              <a:ln w="1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MX" dirty="0"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19" name="Grupa 18"/>
          <p:cNvGrpSpPr/>
          <p:nvPr/>
        </p:nvGrpSpPr>
        <p:grpSpPr>
          <a:xfrm>
            <a:off x="232472" y="993538"/>
            <a:ext cx="5678134" cy="2180437"/>
            <a:chOff x="232473" y="920523"/>
            <a:chExt cx="5678134" cy="2180437"/>
          </a:xfrm>
        </p:grpSpPr>
        <p:sp>
          <p:nvSpPr>
            <p:cNvPr id="23" name="Zaobljeni pravokutnik 23">
              <a:extLst>
                <a:ext uri="{FF2B5EF4-FFF2-40B4-BE49-F238E27FC236}">
                  <a16:creationId xmlns:a16="http://schemas.microsoft.com/office/drawing/2014/main" id="{27F13ED4-67EF-DF42-3F1B-DBB698450B7C}"/>
                </a:ext>
              </a:extLst>
            </p:cNvPr>
            <p:cNvSpPr/>
            <p:nvPr/>
          </p:nvSpPr>
          <p:spPr>
            <a:xfrm>
              <a:off x="232473" y="920523"/>
              <a:ext cx="5678134" cy="2180437"/>
            </a:xfrm>
            <a:prstGeom prst="roundRect">
              <a:avLst>
                <a:gd name="adj" fmla="val 10569"/>
              </a:avLst>
            </a:prstGeom>
            <a:solidFill>
              <a:schemeClr val="bg1"/>
            </a:solidFill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11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  <a:sym typeface="Georgia"/>
              </a:endParaRPr>
            </a:p>
          </p:txBody>
        </p:sp>
        <p:sp>
          <p:nvSpPr>
            <p:cNvPr id="2" name="Pravokutnik 1"/>
            <p:cNvSpPr/>
            <p:nvPr/>
          </p:nvSpPr>
          <p:spPr>
            <a:xfrm>
              <a:off x="1056376" y="1017080"/>
              <a:ext cx="4769389" cy="20313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hr-HR" sz="1400" b="1" dirty="0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Memorandum </a:t>
              </a:r>
              <a:r>
                <a:rPr lang="hr-HR" sz="1400" b="1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 </a:t>
              </a:r>
              <a:r>
                <a:rPr lang="hr-HR" sz="1400" b="1" dirty="0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razumijevanju </a:t>
              </a:r>
              <a:r>
                <a:rPr lang="pl-PL" sz="1400" b="1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 vezi prekoračenja po tekućem </a:t>
              </a:r>
              <a:r>
                <a:rPr lang="pl-PL" sz="1400" b="1" dirty="0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računu</a:t>
              </a:r>
              <a:endParaRPr lang="hr-HR" sz="1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742950" lvl="1" indent="-285750" algn="just">
                <a:buFont typeface="Arial" panose="020B0604020202020204" pitchFamily="34" charset="0"/>
                <a:buChar char="•"/>
              </a:pPr>
              <a:r>
                <a:rPr lang="hr-HR" sz="1400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prelazak s prešutnih na dopuštena (ugovorena) prekoračenja </a:t>
              </a:r>
            </a:p>
            <a:p>
              <a:pPr marL="742950" lvl="1" indent="-285750" algn="just">
                <a:buFont typeface="Arial" panose="020B0604020202020204" pitchFamily="34" charset="0"/>
                <a:buChar char="•"/>
              </a:pPr>
              <a:r>
                <a:rPr lang="hr-HR" sz="1400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 1. srpnja 2024. </a:t>
              </a:r>
              <a:r>
                <a:rPr lang="hr-HR" sz="1400" dirty="0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više </a:t>
              </a:r>
              <a:r>
                <a:rPr lang="hr-HR" sz="1400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od milijun građana </a:t>
              </a:r>
              <a:r>
                <a:rPr lang="hr-HR" sz="1400" dirty="0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ugovorilo </a:t>
              </a:r>
              <a:r>
                <a:rPr lang="hr-HR" sz="1400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je dopušteno prekoračenje po tekućem računu.</a:t>
              </a:r>
            </a:p>
            <a:p>
              <a:pPr marL="742950" lvl="1" indent="-285750" algn="just">
                <a:buFont typeface="Arial" panose="020B0604020202020204" pitchFamily="34" charset="0"/>
                <a:buChar char="•"/>
              </a:pPr>
              <a:r>
                <a:rPr lang="hr-HR" sz="1400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oko 450 tisuća građana aktivno koristi svoje ugovoreno prekoračenje</a:t>
              </a:r>
            </a:p>
          </p:txBody>
        </p:sp>
        <p:sp>
          <p:nvSpPr>
            <p:cNvPr id="9" name="Oval 83">
              <a:extLst>
                <a:ext uri="{FF2B5EF4-FFF2-40B4-BE49-F238E27FC236}">
                  <a16:creationId xmlns:a16="http://schemas.microsoft.com/office/drawing/2014/main" id="{8A2B9D4A-2907-E542-BDE9-D7FC4AEF1AEA}"/>
                </a:ext>
              </a:extLst>
            </p:cNvPr>
            <p:cNvSpPr/>
            <p:nvPr/>
          </p:nvSpPr>
          <p:spPr>
            <a:xfrm>
              <a:off x="322406" y="1019659"/>
              <a:ext cx="733970" cy="762620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</a:endParaRPr>
            </a:p>
          </p:txBody>
        </p:sp>
        <p:grpSp>
          <p:nvGrpSpPr>
            <p:cNvPr id="37" name="Gráfico 224">
              <a:extLst>
                <a:ext uri="{FF2B5EF4-FFF2-40B4-BE49-F238E27FC236}">
                  <a16:creationId xmlns:a16="http://schemas.microsoft.com/office/drawing/2014/main" id="{90306F40-E05F-D244-A6CF-6516428319D8}"/>
                </a:ext>
              </a:extLst>
            </p:cNvPr>
            <p:cNvGrpSpPr/>
            <p:nvPr/>
          </p:nvGrpSpPr>
          <p:grpSpPr>
            <a:xfrm>
              <a:off x="476055" y="1138307"/>
              <a:ext cx="426673" cy="465421"/>
              <a:chOff x="6342979" y="1569832"/>
              <a:chExt cx="571240" cy="571235"/>
            </a:xfrm>
            <a:solidFill>
              <a:srgbClr val="000000"/>
            </a:solidFill>
          </p:grpSpPr>
          <p:sp>
            <p:nvSpPr>
              <p:cNvPr id="38" name="Forma libre 317">
                <a:extLst>
                  <a:ext uri="{FF2B5EF4-FFF2-40B4-BE49-F238E27FC236}">
                    <a16:creationId xmlns:a16="http://schemas.microsoft.com/office/drawing/2014/main" id="{9C0B3F1D-21C8-E242-A358-DAAE2A4FF65E}"/>
                  </a:ext>
                </a:extLst>
              </p:cNvPr>
              <p:cNvSpPr/>
              <p:nvPr/>
            </p:nvSpPr>
            <p:spPr>
              <a:xfrm>
                <a:off x="6628602" y="1569832"/>
                <a:ext cx="285617" cy="285619"/>
              </a:xfrm>
              <a:custGeom>
                <a:avLst/>
                <a:gdLst>
                  <a:gd name="connsiteX0" fmla="*/ 274194 w 285617"/>
                  <a:gd name="connsiteY0" fmla="*/ 167033 h 285619"/>
                  <a:gd name="connsiteX1" fmla="*/ 118427 w 285617"/>
                  <a:gd name="connsiteY1" fmla="*/ 11061 h 285619"/>
                  <a:gd name="connsiteX2" fmla="*/ 63340 w 285617"/>
                  <a:gd name="connsiteY2" fmla="*/ 11048 h 285619"/>
                  <a:gd name="connsiteX3" fmla="*/ 11423 w 285617"/>
                  <a:gd name="connsiteY3" fmla="*/ 63035 h 285619"/>
                  <a:gd name="connsiteX4" fmla="*/ 0 w 285617"/>
                  <a:gd name="connsiteY4" fmla="*/ 90622 h 285619"/>
                  <a:gd name="connsiteX5" fmla="*/ 11411 w 285617"/>
                  <a:gd name="connsiteY5" fmla="*/ 118195 h 285619"/>
                  <a:gd name="connsiteX6" fmla="*/ 167190 w 285617"/>
                  <a:gd name="connsiteY6" fmla="*/ 274181 h 285619"/>
                  <a:gd name="connsiteX7" fmla="*/ 194740 w 285617"/>
                  <a:gd name="connsiteY7" fmla="*/ 285619 h 285619"/>
                  <a:gd name="connsiteX8" fmla="*/ 222277 w 285617"/>
                  <a:gd name="connsiteY8" fmla="*/ 274194 h 285619"/>
                  <a:gd name="connsiteX9" fmla="*/ 274195 w 285617"/>
                  <a:gd name="connsiteY9" fmla="*/ 222207 h 285619"/>
                  <a:gd name="connsiteX10" fmla="*/ 285618 w 285617"/>
                  <a:gd name="connsiteY10" fmla="*/ 194621 h 285619"/>
                  <a:gd name="connsiteX11" fmla="*/ 274194 w 285617"/>
                  <a:gd name="connsiteY11" fmla="*/ 167033 h 285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5617" h="285619">
                    <a:moveTo>
                      <a:pt x="274194" y="167033"/>
                    </a:moveTo>
                    <a:lnTo>
                      <a:pt x="118427" y="11061"/>
                    </a:lnTo>
                    <a:cubicBezTo>
                      <a:pt x="103745" y="-3691"/>
                      <a:pt x="77996" y="-3679"/>
                      <a:pt x="63340" y="11048"/>
                    </a:cubicBezTo>
                    <a:lnTo>
                      <a:pt x="11423" y="63035"/>
                    </a:lnTo>
                    <a:cubicBezTo>
                      <a:pt x="4057" y="70386"/>
                      <a:pt x="0" y="80186"/>
                      <a:pt x="0" y="90622"/>
                    </a:cubicBezTo>
                    <a:cubicBezTo>
                      <a:pt x="0" y="101057"/>
                      <a:pt x="4057" y="110857"/>
                      <a:pt x="11411" y="118195"/>
                    </a:cubicBezTo>
                    <a:lnTo>
                      <a:pt x="167190" y="274181"/>
                    </a:lnTo>
                    <a:cubicBezTo>
                      <a:pt x="174531" y="281557"/>
                      <a:pt x="184319" y="285619"/>
                      <a:pt x="194740" y="285619"/>
                    </a:cubicBezTo>
                    <a:cubicBezTo>
                      <a:pt x="205161" y="285619"/>
                      <a:pt x="214949" y="281557"/>
                      <a:pt x="222277" y="274194"/>
                    </a:cubicBezTo>
                    <a:lnTo>
                      <a:pt x="274195" y="222207"/>
                    </a:lnTo>
                    <a:cubicBezTo>
                      <a:pt x="281561" y="214857"/>
                      <a:pt x="285618" y="205056"/>
                      <a:pt x="285618" y="194621"/>
                    </a:cubicBezTo>
                    <a:cubicBezTo>
                      <a:pt x="285618" y="184184"/>
                      <a:pt x="281560" y="174383"/>
                      <a:pt x="274194" y="167033"/>
                    </a:cubicBezTo>
                    <a:close/>
                  </a:path>
                </a:pathLst>
              </a:custGeom>
              <a:solidFill>
                <a:schemeClr val="bg1"/>
              </a:solidFill>
              <a:ln w="11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MX" dirty="0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39" name="Forma libre 318">
                <a:extLst>
                  <a:ext uri="{FF2B5EF4-FFF2-40B4-BE49-F238E27FC236}">
                    <a16:creationId xmlns:a16="http://schemas.microsoft.com/office/drawing/2014/main" id="{BC1CF03F-BD25-C349-A7B6-9C3715072285}"/>
                  </a:ext>
                </a:extLst>
              </p:cNvPr>
              <p:cNvSpPr/>
              <p:nvPr/>
            </p:nvSpPr>
            <p:spPr>
              <a:xfrm>
                <a:off x="6342979" y="1710298"/>
                <a:ext cx="430761" cy="430769"/>
              </a:xfrm>
              <a:custGeom>
                <a:avLst/>
                <a:gdLst>
                  <a:gd name="connsiteX0" fmla="*/ 286179 w 430761"/>
                  <a:gd name="connsiteY0" fmla="*/ 3814 h 430769"/>
                  <a:gd name="connsiteX1" fmla="*/ 270217 w 430761"/>
                  <a:gd name="connsiteY1" fmla="*/ 1925 h 430769"/>
                  <a:gd name="connsiteX2" fmla="*/ 105271 w 430761"/>
                  <a:gd name="connsiteY2" fmla="*/ 52866 h 430769"/>
                  <a:gd name="connsiteX3" fmla="*/ 92783 w 430761"/>
                  <a:gd name="connsiteY3" fmla="*/ 62287 h 430769"/>
                  <a:gd name="connsiteX4" fmla="*/ 497 w 430761"/>
                  <a:gd name="connsiteY4" fmla="*/ 385293 h 430769"/>
                  <a:gd name="connsiteX5" fmla="*/ 6557 w 430761"/>
                  <a:gd name="connsiteY5" fmla="*/ 400140 h 430769"/>
                  <a:gd name="connsiteX6" fmla="*/ 22418 w 430761"/>
                  <a:gd name="connsiteY6" fmla="*/ 397769 h 430769"/>
                  <a:gd name="connsiteX7" fmla="*/ 176852 w 430761"/>
                  <a:gd name="connsiteY7" fmla="*/ 234256 h 430769"/>
                  <a:gd name="connsiteX8" fmla="*/ 183559 w 430761"/>
                  <a:gd name="connsiteY8" fmla="*/ 212994 h 430769"/>
                  <a:gd name="connsiteX9" fmla="*/ 202741 w 430761"/>
                  <a:gd name="connsiteY9" fmla="*/ 174781 h 430769"/>
                  <a:gd name="connsiteX10" fmla="*/ 242880 w 430761"/>
                  <a:gd name="connsiteY10" fmla="*/ 175630 h 430769"/>
                  <a:gd name="connsiteX11" fmla="*/ 260845 w 430761"/>
                  <a:gd name="connsiteY11" fmla="*/ 204575 h 430769"/>
                  <a:gd name="connsiteX12" fmla="*/ 249650 w 430761"/>
                  <a:gd name="connsiteY12" fmla="*/ 236194 h 430769"/>
                  <a:gd name="connsiteX13" fmla="*/ 217738 w 430761"/>
                  <a:gd name="connsiteY13" fmla="*/ 247186 h 430769"/>
                  <a:gd name="connsiteX14" fmla="*/ 196527 w 430761"/>
                  <a:gd name="connsiteY14" fmla="*/ 253918 h 430769"/>
                  <a:gd name="connsiteX15" fmla="*/ 33005 w 430761"/>
                  <a:gd name="connsiteY15" fmla="*/ 408355 h 430769"/>
                  <a:gd name="connsiteX16" fmla="*/ 30634 w 430761"/>
                  <a:gd name="connsiteY16" fmla="*/ 424216 h 430769"/>
                  <a:gd name="connsiteX17" fmla="*/ 41918 w 430761"/>
                  <a:gd name="connsiteY17" fmla="*/ 430770 h 430769"/>
                  <a:gd name="connsiteX18" fmla="*/ 45481 w 430761"/>
                  <a:gd name="connsiteY18" fmla="*/ 430276 h 430769"/>
                  <a:gd name="connsiteX19" fmla="*/ 368487 w 430761"/>
                  <a:gd name="connsiteY19" fmla="*/ 337990 h 430769"/>
                  <a:gd name="connsiteX20" fmla="*/ 377908 w 430761"/>
                  <a:gd name="connsiteY20" fmla="*/ 325502 h 430769"/>
                  <a:gd name="connsiteX21" fmla="*/ 428849 w 430761"/>
                  <a:gd name="connsiteY21" fmla="*/ 160556 h 430769"/>
                  <a:gd name="connsiteX22" fmla="*/ 426960 w 430761"/>
                  <a:gd name="connsiteY22" fmla="*/ 144594 h 430769"/>
                  <a:gd name="connsiteX23" fmla="*/ 286179 w 430761"/>
                  <a:gd name="connsiteY23" fmla="*/ 3814 h 430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30761" h="430769">
                    <a:moveTo>
                      <a:pt x="286179" y="3814"/>
                    </a:moveTo>
                    <a:cubicBezTo>
                      <a:pt x="281919" y="-458"/>
                      <a:pt x="275301" y="-1219"/>
                      <a:pt x="270217" y="1925"/>
                    </a:cubicBezTo>
                    <a:cubicBezTo>
                      <a:pt x="232308" y="25165"/>
                      <a:pt x="172922" y="52866"/>
                      <a:pt x="105271" y="52866"/>
                    </a:cubicBezTo>
                    <a:cubicBezTo>
                      <a:pt x="99477" y="52866"/>
                      <a:pt x="94380" y="56708"/>
                      <a:pt x="92783" y="62287"/>
                    </a:cubicBezTo>
                    <a:lnTo>
                      <a:pt x="497" y="385293"/>
                    </a:lnTo>
                    <a:cubicBezTo>
                      <a:pt x="-1139" y="391049"/>
                      <a:pt x="1359" y="397173"/>
                      <a:pt x="6557" y="400140"/>
                    </a:cubicBezTo>
                    <a:cubicBezTo>
                      <a:pt x="11742" y="403068"/>
                      <a:pt x="18310" y="402143"/>
                      <a:pt x="22418" y="397769"/>
                    </a:cubicBezTo>
                    <a:lnTo>
                      <a:pt x="176852" y="234256"/>
                    </a:lnTo>
                    <a:cubicBezTo>
                      <a:pt x="182037" y="228753"/>
                      <a:pt x="184485" y="221007"/>
                      <a:pt x="183559" y="212994"/>
                    </a:cubicBezTo>
                    <a:cubicBezTo>
                      <a:pt x="181771" y="197323"/>
                      <a:pt x="188947" y="183034"/>
                      <a:pt x="202741" y="174781"/>
                    </a:cubicBezTo>
                    <a:cubicBezTo>
                      <a:pt x="214861" y="167554"/>
                      <a:pt x="230950" y="167909"/>
                      <a:pt x="242880" y="175630"/>
                    </a:cubicBezTo>
                    <a:cubicBezTo>
                      <a:pt x="253214" y="182362"/>
                      <a:pt x="259603" y="192645"/>
                      <a:pt x="260845" y="204575"/>
                    </a:cubicBezTo>
                    <a:cubicBezTo>
                      <a:pt x="262074" y="216327"/>
                      <a:pt x="257992" y="227852"/>
                      <a:pt x="249650" y="236194"/>
                    </a:cubicBezTo>
                    <a:cubicBezTo>
                      <a:pt x="241294" y="244550"/>
                      <a:pt x="229732" y="248518"/>
                      <a:pt x="217738" y="247186"/>
                    </a:cubicBezTo>
                    <a:cubicBezTo>
                      <a:pt x="209560" y="246222"/>
                      <a:pt x="202055" y="248682"/>
                      <a:pt x="196527" y="253918"/>
                    </a:cubicBezTo>
                    <a:lnTo>
                      <a:pt x="33005" y="408355"/>
                    </a:lnTo>
                    <a:cubicBezTo>
                      <a:pt x="28657" y="412463"/>
                      <a:pt x="27680" y="419005"/>
                      <a:pt x="30634" y="424216"/>
                    </a:cubicBezTo>
                    <a:cubicBezTo>
                      <a:pt x="32993" y="428349"/>
                      <a:pt x="37341" y="430770"/>
                      <a:pt x="41918" y="430770"/>
                    </a:cubicBezTo>
                    <a:cubicBezTo>
                      <a:pt x="43098" y="430770"/>
                      <a:pt x="44302" y="430606"/>
                      <a:pt x="45481" y="430276"/>
                    </a:cubicBezTo>
                    <a:lnTo>
                      <a:pt x="368487" y="337990"/>
                    </a:lnTo>
                    <a:cubicBezTo>
                      <a:pt x="374065" y="336392"/>
                      <a:pt x="377908" y="331296"/>
                      <a:pt x="377908" y="325502"/>
                    </a:cubicBezTo>
                    <a:cubicBezTo>
                      <a:pt x="377908" y="257851"/>
                      <a:pt x="405610" y="198465"/>
                      <a:pt x="428849" y="160556"/>
                    </a:cubicBezTo>
                    <a:cubicBezTo>
                      <a:pt x="431981" y="155447"/>
                      <a:pt x="431208" y="148842"/>
                      <a:pt x="426960" y="144594"/>
                    </a:cubicBezTo>
                    <a:lnTo>
                      <a:pt x="286179" y="3814"/>
                    </a:lnTo>
                    <a:close/>
                  </a:path>
                </a:pathLst>
              </a:custGeom>
              <a:solidFill>
                <a:schemeClr val="bg1"/>
              </a:solidFill>
              <a:ln w="11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MX" dirty="0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16" name="Grupa 15"/>
          <p:cNvGrpSpPr/>
          <p:nvPr/>
        </p:nvGrpSpPr>
        <p:grpSpPr>
          <a:xfrm>
            <a:off x="6212248" y="953034"/>
            <a:ext cx="5678135" cy="2486054"/>
            <a:chOff x="147630" y="4571449"/>
            <a:chExt cx="5678135" cy="2197502"/>
          </a:xfrm>
        </p:grpSpPr>
        <p:sp>
          <p:nvSpPr>
            <p:cNvPr id="36" name="Zaobljeni pravokutnik 23">
              <a:extLst>
                <a:ext uri="{FF2B5EF4-FFF2-40B4-BE49-F238E27FC236}">
                  <a16:creationId xmlns:a16="http://schemas.microsoft.com/office/drawing/2014/main" id="{27F13ED4-67EF-DF42-3F1B-DBB698450B7C}"/>
                </a:ext>
              </a:extLst>
            </p:cNvPr>
            <p:cNvSpPr/>
            <p:nvPr/>
          </p:nvSpPr>
          <p:spPr>
            <a:xfrm>
              <a:off x="147630" y="4571449"/>
              <a:ext cx="5678135" cy="2032197"/>
            </a:xfrm>
            <a:prstGeom prst="roundRect">
              <a:avLst>
                <a:gd name="adj" fmla="val 10569"/>
              </a:avLst>
            </a:prstGeom>
            <a:solidFill>
              <a:schemeClr val="bg1"/>
            </a:solidFill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11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  <a:sym typeface="Georgia"/>
              </a:endParaRPr>
            </a:p>
          </p:txBody>
        </p:sp>
        <p:grpSp>
          <p:nvGrpSpPr>
            <p:cNvPr id="35" name="Grupa 34"/>
            <p:cNvGrpSpPr/>
            <p:nvPr/>
          </p:nvGrpSpPr>
          <p:grpSpPr>
            <a:xfrm>
              <a:off x="318961" y="4592523"/>
              <a:ext cx="5506804" cy="2176428"/>
              <a:chOff x="169027" y="4652623"/>
              <a:chExt cx="5907637" cy="2262295"/>
            </a:xfrm>
          </p:grpSpPr>
          <p:sp>
            <p:nvSpPr>
              <p:cNvPr id="32" name="Pravokutnik 31"/>
              <p:cNvSpPr/>
              <p:nvPr/>
            </p:nvSpPr>
            <p:spPr>
              <a:xfrm>
                <a:off x="890430" y="4652623"/>
                <a:ext cx="5186234" cy="22622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hr-HR" sz="1400" b="1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Mjere </a:t>
                </a:r>
                <a:r>
                  <a:rPr lang="hr-HR" sz="1400" b="1" dirty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prije kupoprodaje potraživanja: </a:t>
                </a:r>
              </a:p>
              <a:p>
                <a:pPr marL="742950" lvl="1" indent="-285750" algn="just">
                  <a:buFont typeface="Arial" panose="020B0604020202020204" pitchFamily="34" charset="0"/>
                  <a:buChar char="•"/>
                </a:pPr>
                <a:r>
                  <a:rPr lang="hr-HR" sz="1400" dirty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uvedena obveza nuđenja mjera olakšavanje otplate </a:t>
                </a:r>
              </a:p>
              <a:p>
                <a:pPr marL="742950" lvl="1" indent="-285750" algn="just">
                  <a:buFont typeface="Arial" panose="020B0604020202020204" pitchFamily="34" charset="0"/>
                  <a:buChar char="•"/>
                </a:pPr>
                <a:r>
                  <a:rPr lang="hr-HR" sz="1400" dirty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uvedena obveza obavještavanja prije </a:t>
                </a:r>
                <a:r>
                  <a:rPr lang="hr-HR" sz="1400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kupoprodaje</a:t>
                </a:r>
              </a:p>
              <a:p>
                <a:pPr algn="just"/>
                <a:r>
                  <a:rPr lang="hr-HR" sz="1400" b="1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Mjere nakon kupoprodaje potraživanja: </a:t>
                </a:r>
              </a:p>
              <a:p>
                <a:pPr marL="742950" lvl="1" indent="-285750" algn="just">
                  <a:buFont typeface="Arial" panose="020B0604020202020204" pitchFamily="34" charset="0"/>
                  <a:buChar char="•"/>
                </a:pPr>
                <a:r>
                  <a:rPr lang="hr-HR" sz="1400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obvezno </a:t>
                </a:r>
                <a:r>
                  <a:rPr lang="hr-HR" sz="1400" dirty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obavještavanje o </a:t>
                </a:r>
                <a:r>
                  <a:rPr lang="hr-HR" sz="1400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kupoprodaji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hr-HR" sz="1400" dirty="0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hr-HR" sz="1400" b="1" i="1" u="sng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Izmjene i dopune Zakon o potrošačkom kreditiranju i stambenom potrošačkom kreditiranju (NN, br. 156/23.)</a:t>
                </a:r>
                <a:r>
                  <a:rPr lang="hr-HR" sz="1400" b="1" u="sng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hr-HR" sz="1400" b="1" u="sng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742950" lvl="1" indent="-285750">
                  <a:buFont typeface="Wingdings" panose="05000000000000000000" pitchFamily="2" charset="2"/>
                  <a:buChar char="Ø"/>
                </a:pPr>
                <a:endParaRPr lang="hr-HR" sz="1400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Oval 97">
                <a:extLst>
                  <a:ext uri="{FF2B5EF4-FFF2-40B4-BE49-F238E27FC236}">
                    <a16:creationId xmlns:a16="http://schemas.microsoft.com/office/drawing/2014/main" id="{3F8C75E9-5DC4-E04D-960D-E470A370E7E4}"/>
                  </a:ext>
                </a:extLst>
              </p:cNvPr>
              <p:cNvSpPr/>
              <p:nvPr/>
            </p:nvSpPr>
            <p:spPr>
              <a:xfrm>
                <a:off x="169027" y="4700195"/>
                <a:ext cx="852242" cy="706749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40" name="Gráfico 244">
              <a:extLst>
                <a:ext uri="{FF2B5EF4-FFF2-40B4-BE49-F238E27FC236}">
                  <a16:creationId xmlns:a16="http://schemas.microsoft.com/office/drawing/2014/main" id="{B2077BE9-79D8-9348-8E1B-698056AE983F}"/>
                </a:ext>
              </a:extLst>
            </p:cNvPr>
            <p:cNvGrpSpPr/>
            <p:nvPr/>
          </p:nvGrpSpPr>
          <p:grpSpPr>
            <a:xfrm>
              <a:off x="444159" y="4807709"/>
              <a:ext cx="540589" cy="635757"/>
              <a:chOff x="6315467" y="4145021"/>
              <a:chExt cx="571235" cy="711536"/>
            </a:xfrm>
            <a:solidFill>
              <a:schemeClr val="bg1"/>
            </a:solidFill>
          </p:grpSpPr>
          <p:sp>
            <p:nvSpPr>
              <p:cNvPr id="41" name="Forma libre 349">
                <a:extLst>
                  <a:ext uri="{FF2B5EF4-FFF2-40B4-BE49-F238E27FC236}">
                    <a16:creationId xmlns:a16="http://schemas.microsoft.com/office/drawing/2014/main" id="{172584A1-7B7E-AC47-96E4-A2751B5FBBBB}"/>
                  </a:ext>
                </a:extLst>
              </p:cNvPr>
              <p:cNvSpPr/>
              <p:nvPr/>
            </p:nvSpPr>
            <p:spPr>
              <a:xfrm>
                <a:off x="6518878" y="4427857"/>
                <a:ext cx="285617" cy="103862"/>
              </a:xfrm>
              <a:custGeom>
                <a:avLst/>
                <a:gdLst>
                  <a:gd name="connsiteX0" fmla="*/ 142809 w 285617"/>
                  <a:gd name="connsiteY0" fmla="*/ 0 h 103862"/>
                  <a:gd name="connsiteX1" fmla="*/ 0 w 285617"/>
                  <a:gd name="connsiteY1" fmla="*/ 51931 h 103862"/>
                  <a:gd name="connsiteX2" fmla="*/ 142809 w 285617"/>
                  <a:gd name="connsiteY2" fmla="*/ 103862 h 103862"/>
                  <a:gd name="connsiteX3" fmla="*/ 285618 w 285617"/>
                  <a:gd name="connsiteY3" fmla="*/ 51931 h 103862"/>
                  <a:gd name="connsiteX4" fmla="*/ 142809 w 285617"/>
                  <a:gd name="connsiteY4" fmla="*/ 0 h 103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617" h="103862">
                    <a:moveTo>
                      <a:pt x="142809" y="0"/>
                    </a:moveTo>
                    <a:cubicBezTo>
                      <a:pt x="74016" y="0"/>
                      <a:pt x="0" y="16253"/>
                      <a:pt x="0" y="51931"/>
                    </a:cubicBezTo>
                    <a:cubicBezTo>
                      <a:pt x="0" y="87609"/>
                      <a:pt x="74017" y="103862"/>
                      <a:pt x="142809" y="103862"/>
                    </a:cubicBezTo>
                    <a:cubicBezTo>
                      <a:pt x="211601" y="103862"/>
                      <a:pt x="285618" y="87609"/>
                      <a:pt x="285618" y="51931"/>
                    </a:cubicBezTo>
                    <a:cubicBezTo>
                      <a:pt x="285618" y="16253"/>
                      <a:pt x="211602" y="0"/>
                      <a:pt x="142809" y="0"/>
                    </a:cubicBezTo>
                    <a:close/>
                  </a:path>
                </a:pathLst>
              </a:custGeom>
              <a:grpFill/>
              <a:ln w="11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MX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2" name="Forma libre 350">
                <a:extLst>
                  <a:ext uri="{FF2B5EF4-FFF2-40B4-BE49-F238E27FC236}">
                    <a16:creationId xmlns:a16="http://schemas.microsoft.com/office/drawing/2014/main" id="{DAADB8A4-F064-B34B-8E8E-1BDBDE7152F0}"/>
                  </a:ext>
                </a:extLst>
              </p:cNvPr>
              <p:cNvSpPr/>
              <p:nvPr/>
            </p:nvSpPr>
            <p:spPr>
              <a:xfrm>
                <a:off x="6515688" y="4505759"/>
                <a:ext cx="320219" cy="175247"/>
              </a:xfrm>
              <a:custGeom>
                <a:avLst/>
                <a:gdLst>
                  <a:gd name="connsiteX0" fmla="*/ 279661 w 285617"/>
                  <a:gd name="connsiteY0" fmla="*/ 2070 h 74490"/>
                  <a:gd name="connsiteX1" fmla="*/ 267261 w 285617"/>
                  <a:gd name="connsiteY1" fmla="*/ 1169 h 74490"/>
                  <a:gd name="connsiteX2" fmla="*/ 142810 w 285617"/>
                  <a:gd name="connsiteY2" fmla="*/ 22558 h 74490"/>
                  <a:gd name="connsiteX3" fmla="*/ 18359 w 285617"/>
                  <a:gd name="connsiteY3" fmla="*/ 1169 h 74490"/>
                  <a:gd name="connsiteX4" fmla="*/ 5959 w 285617"/>
                  <a:gd name="connsiteY4" fmla="*/ 2070 h 74490"/>
                  <a:gd name="connsiteX5" fmla="*/ 0 w 285617"/>
                  <a:gd name="connsiteY5" fmla="*/ 12986 h 74490"/>
                  <a:gd name="connsiteX6" fmla="*/ 0 w 285617"/>
                  <a:gd name="connsiteY6" fmla="*/ 22559 h 74490"/>
                  <a:gd name="connsiteX7" fmla="*/ 142809 w 285617"/>
                  <a:gd name="connsiteY7" fmla="*/ 74490 h 74490"/>
                  <a:gd name="connsiteX8" fmla="*/ 285618 w 285617"/>
                  <a:gd name="connsiteY8" fmla="*/ 22559 h 74490"/>
                  <a:gd name="connsiteX9" fmla="*/ 285618 w 285617"/>
                  <a:gd name="connsiteY9" fmla="*/ 12986 h 74490"/>
                  <a:gd name="connsiteX10" fmla="*/ 279661 w 285617"/>
                  <a:gd name="connsiteY10" fmla="*/ 2070 h 74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5617" h="74490">
                    <a:moveTo>
                      <a:pt x="279661" y="2070"/>
                    </a:moveTo>
                    <a:cubicBezTo>
                      <a:pt x="275958" y="-301"/>
                      <a:pt x="271319" y="-668"/>
                      <a:pt x="267261" y="1169"/>
                    </a:cubicBezTo>
                    <a:cubicBezTo>
                      <a:pt x="224763" y="20479"/>
                      <a:pt x="166062" y="22558"/>
                      <a:pt x="142810" y="22558"/>
                    </a:cubicBezTo>
                    <a:cubicBezTo>
                      <a:pt x="119558" y="22558"/>
                      <a:pt x="60857" y="20479"/>
                      <a:pt x="18359" y="1169"/>
                    </a:cubicBezTo>
                    <a:cubicBezTo>
                      <a:pt x="14327" y="-682"/>
                      <a:pt x="9687" y="-301"/>
                      <a:pt x="5959" y="2070"/>
                    </a:cubicBezTo>
                    <a:cubicBezTo>
                      <a:pt x="2231" y="4467"/>
                      <a:pt x="0" y="8574"/>
                      <a:pt x="0" y="12986"/>
                    </a:cubicBezTo>
                    <a:lnTo>
                      <a:pt x="0" y="22559"/>
                    </a:lnTo>
                    <a:cubicBezTo>
                      <a:pt x="0" y="58237"/>
                      <a:pt x="74017" y="74490"/>
                      <a:pt x="142809" y="74490"/>
                    </a:cubicBezTo>
                    <a:cubicBezTo>
                      <a:pt x="211601" y="74490"/>
                      <a:pt x="285618" y="58237"/>
                      <a:pt x="285618" y="22559"/>
                    </a:cubicBezTo>
                    <a:lnTo>
                      <a:pt x="285618" y="12986"/>
                    </a:lnTo>
                    <a:cubicBezTo>
                      <a:pt x="285620" y="8574"/>
                      <a:pt x="283388" y="4467"/>
                      <a:pt x="279661" y="2070"/>
                    </a:cubicBezTo>
                    <a:close/>
                  </a:path>
                </a:pathLst>
              </a:custGeom>
              <a:grpFill/>
              <a:ln w="11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MX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3" name="Forma libre 351">
                <a:extLst>
                  <a:ext uri="{FF2B5EF4-FFF2-40B4-BE49-F238E27FC236}">
                    <a16:creationId xmlns:a16="http://schemas.microsoft.com/office/drawing/2014/main" id="{0E3D8BAB-2596-2940-BB7F-89645F1C2ABA}"/>
                  </a:ext>
                </a:extLst>
              </p:cNvPr>
              <p:cNvSpPr/>
              <p:nvPr/>
            </p:nvSpPr>
            <p:spPr>
              <a:xfrm>
                <a:off x="6576666" y="4782069"/>
                <a:ext cx="285617" cy="74488"/>
              </a:xfrm>
              <a:custGeom>
                <a:avLst/>
                <a:gdLst>
                  <a:gd name="connsiteX0" fmla="*/ 279661 w 285617"/>
                  <a:gd name="connsiteY0" fmla="*/ 2069 h 74488"/>
                  <a:gd name="connsiteX1" fmla="*/ 267261 w 285617"/>
                  <a:gd name="connsiteY1" fmla="*/ 1168 h 74488"/>
                  <a:gd name="connsiteX2" fmla="*/ 142810 w 285617"/>
                  <a:gd name="connsiteY2" fmla="*/ 22556 h 74488"/>
                  <a:gd name="connsiteX3" fmla="*/ 18359 w 285617"/>
                  <a:gd name="connsiteY3" fmla="*/ 1168 h 74488"/>
                  <a:gd name="connsiteX4" fmla="*/ 5959 w 285617"/>
                  <a:gd name="connsiteY4" fmla="*/ 2069 h 74488"/>
                  <a:gd name="connsiteX5" fmla="*/ 0 w 285617"/>
                  <a:gd name="connsiteY5" fmla="*/ 12985 h 74488"/>
                  <a:gd name="connsiteX6" fmla="*/ 0 w 285617"/>
                  <a:gd name="connsiteY6" fmla="*/ 22558 h 74488"/>
                  <a:gd name="connsiteX7" fmla="*/ 142809 w 285617"/>
                  <a:gd name="connsiteY7" fmla="*/ 74489 h 74488"/>
                  <a:gd name="connsiteX8" fmla="*/ 285618 w 285617"/>
                  <a:gd name="connsiteY8" fmla="*/ 22558 h 74488"/>
                  <a:gd name="connsiteX9" fmla="*/ 285618 w 285617"/>
                  <a:gd name="connsiteY9" fmla="*/ 12985 h 74488"/>
                  <a:gd name="connsiteX10" fmla="*/ 279661 w 285617"/>
                  <a:gd name="connsiteY10" fmla="*/ 2069 h 74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5617" h="74488">
                    <a:moveTo>
                      <a:pt x="279661" y="2069"/>
                    </a:moveTo>
                    <a:cubicBezTo>
                      <a:pt x="275958" y="-315"/>
                      <a:pt x="271319" y="-658"/>
                      <a:pt x="267261" y="1168"/>
                    </a:cubicBezTo>
                    <a:cubicBezTo>
                      <a:pt x="224763" y="20478"/>
                      <a:pt x="166062" y="22556"/>
                      <a:pt x="142810" y="22556"/>
                    </a:cubicBezTo>
                    <a:cubicBezTo>
                      <a:pt x="119558" y="22556"/>
                      <a:pt x="60857" y="20478"/>
                      <a:pt x="18359" y="1168"/>
                    </a:cubicBezTo>
                    <a:cubicBezTo>
                      <a:pt x="14327" y="-670"/>
                      <a:pt x="9687" y="-316"/>
                      <a:pt x="5959" y="2069"/>
                    </a:cubicBezTo>
                    <a:cubicBezTo>
                      <a:pt x="2231" y="4465"/>
                      <a:pt x="0" y="8573"/>
                      <a:pt x="0" y="12985"/>
                    </a:cubicBezTo>
                    <a:lnTo>
                      <a:pt x="0" y="22558"/>
                    </a:lnTo>
                    <a:cubicBezTo>
                      <a:pt x="0" y="58235"/>
                      <a:pt x="74017" y="74489"/>
                      <a:pt x="142809" y="74489"/>
                    </a:cubicBezTo>
                    <a:cubicBezTo>
                      <a:pt x="211601" y="74489"/>
                      <a:pt x="285618" y="58235"/>
                      <a:pt x="285618" y="22558"/>
                    </a:cubicBezTo>
                    <a:lnTo>
                      <a:pt x="285618" y="12985"/>
                    </a:lnTo>
                    <a:cubicBezTo>
                      <a:pt x="285620" y="8573"/>
                      <a:pt x="283388" y="4465"/>
                      <a:pt x="279661" y="2069"/>
                    </a:cubicBezTo>
                    <a:close/>
                  </a:path>
                </a:pathLst>
              </a:custGeom>
              <a:grpFill/>
              <a:ln w="11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MX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4" name="Forma libre 352">
                <a:extLst>
                  <a:ext uri="{FF2B5EF4-FFF2-40B4-BE49-F238E27FC236}">
                    <a16:creationId xmlns:a16="http://schemas.microsoft.com/office/drawing/2014/main" id="{7C9A6C76-7BDD-D144-BA32-FA158C9B0F4A}"/>
                  </a:ext>
                </a:extLst>
              </p:cNvPr>
              <p:cNvSpPr/>
              <p:nvPr/>
            </p:nvSpPr>
            <p:spPr>
              <a:xfrm>
                <a:off x="6315467" y="4145021"/>
                <a:ext cx="571235" cy="363514"/>
              </a:xfrm>
              <a:custGeom>
                <a:avLst/>
                <a:gdLst>
                  <a:gd name="connsiteX0" fmla="*/ 519307 w 571235"/>
                  <a:gd name="connsiteY0" fmla="*/ 0 h 363514"/>
                  <a:gd name="connsiteX1" fmla="*/ 51931 w 571235"/>
                  <a:gd name="connsiteY1" fmla="*/ 0 h 363514"/>
                  <a:gd name="connsiteX2" fmla="*/ 0 w 571235"/>
                  <a:gd name="connsiteY2" fmla="*/ 51931 h 363514"/>
                  <a:gd name="connsiteX3" fmla="*/ 0 w 571235"/>
                  <a:gd name="connsiteY3" fmla="*/ 311584 h 363514"/>
                  <a:gd name="connsiteX4" fmla="*/ 51931 w 571235"/>
                  <a:gd name="connsiteY4" fmla="*/ 363515 h 363514"/>
                  <a:gd name="connsiteX5" fmla="*/ 196109 w 571235"/>
                  <a:gd name="connsiteY5" fmla="*/ 363515 h 363514"/>
                  <a:gd name="connsiteX6" fmla="*/ 200866 w 571235"/>
                  <a:gd name="connsiteY6" fmla="*/ 362556 h 363514"/>
                  <a:gd name="connsiteX7" fmla="*/ 202294 w 571235"/>
                  <a:gd name="connsiteY7" fmla="*/ 361735 h 363514"/>
                  <a:gd name="connsiteX8" fmla="*/ 204809 w 571235"/>
                  <a:gd name="connsiteY8" fmla="*/ 360040 h 363514"/>
                  <a:gd name="connsiteX9" fmla="*/ 206036 w 571235"/>
                  <a:gd name="connsiteY9" fmla="*/ 358611 h 363514"/>
                  <a:gd name="connsiteX10" fmla="*/ 207594 w 571235"/>
                  <a:gd name="connsiteY10" fmla="*/ 356298 h 363514"/>
                  <a:gd name="connsiteX11" fmla="*/ 208308 w 571235"/>
                  <a:gd name="connsiteY11" fmla="*/ 354414 h 363514"/>
                  <a:gd name="connsiteX12" fmla="*/ 208863 w 571235"/>
                  <a:gd name="connsiteY12" fmla="*/ 352955 h 363514"/>
                  <a:gd name="connsiteX13" fmla="*/ 376497 w 571235"/>
                  <a:gd name="connsiteY13" fmla="*/ 285620 h 363514"/>
                  <a:gd name="connsiteX14" fmla="*/ 474728 w 571235"/>
                  <a:gd name="connsiteY14" fmla="*/ 297576 h 363514"/>
                  <a:gd name="connsiteX15" fmla="*/ 488269 w 571235"/>
                  <a:gd name="connsiteY15" fmla="*/ 293304 h 363514"/>
                  <a:gd name="connsiteX16" fmla="*/ 545270 w 571235"/>
                  <a:gd name="connsiteY16" fmla="*/ 261128 h 363514"/>
                  <a:gd name="connsiteX17" fmla="*/ 545270 w 571235"/>
                  <a:gd name="connsiteY17" fmla="*/ 311584 h 363514"/>
                  <a:gd name="connsiteX18" fmla="*/ 540605 w 571235"/>
                  <a:gd name="connsiteY18" fmla="*/ 326367 h 363514"/>
                  <a:gd name="connsiteX19" fmla="*/ 543774 w 571235"/>
                  <a:gd name="connsiteY19" fmla="*/ 344446 h 363514"/>
                  <a:gd name="connsiteX20" fmla="*/ 561854 w 571235"/>
                  <a:gd name="connsiteY20" fmla="*/ 341251 h 363514"/>
                  <a:gd name="connsiteX21" fmla="*/ 571235 w 571235"/>
                  <a:gd name="connsiteY21" fmla="*/ 311584 h 363514"/>
                  <a:gd name="connsiteX22" fmla="*/ 571235 w 571235"/>
                  <a:gd name="connsiteY22" fmla="*/ 51931 h 363514"/>
                  <a:gd name="connsiteX23" fmla="*/ 519307 w 571235"/>
                  <a:gd name="connsiteY23" fmla="*/ 0 h 363514"/>
                  <a:gd name="connsiteX24" fmla="*/ 51931 w 571235"/>
                  <a:gd name="connsiteY24" fmla="*/ 337549 h 363514"/>
                  <a:gd name="connsiteX25" fmla="*/ 25966 w 571235"/>
                  <a:gd name="connsiteY25" fmla="*/ 311584 h 363514"/>
                  <a:gd name="connsiteX26" fmla="*/ 25966 w 571235"/>
                  <a:gd name="connsiteY26" fmla="*/ 260965 h 363514"/>
                  <a:gd name="connsiteX27" fmla="*/ 102550 w 571235"/>
                  <a:gd name="connsiteY27" fmla="*/ 337549 h 363514"/>
                  <a:gd name="connsiteX28" fmla="*/ 51931 w 571235"/>
                  <a:gd name="connsiteY28" fmla="*/ 337549 h 363514"/>
                  <a:gd name="connsiteX29" fmla="*/ 25965 w 571235"/>
                  <a:gd name="connsiteY29" fmla="*/ 102549 h 363514"/>
                  <a:gd name="connsiteX30" fmla="*/ 25965 w 571235"/>
                  <a:gd name="connsiteY30" fmla="*/ 51931 h 363514"/>
                  <a:gd name="connsiteX31" fmla="*/ 51930 w 571235"/>
                  <a:gd name="connsiteY31" fmla="*/ 25966 h 363514"/>
                  <a:gd name="connsiteX32" fmla="*/ 102549 w 571235"/>
                  <a:gd name="connsiteY32" fmla="*/ 25966 h 363514"/>
                  <a:gd name="connsiteX33" fmla="*/ 25965 w 571235"/>
                  <a:gd name="connsiteY33" fmla="*/ 102549 h 363514"/>
                  <a:gd name="connsiteX34" fmla="*/ 129827 w 571235"/>
                  <a:gd name="connsiteY34" fmla="*/ 207723 h 363514"/>
                  <a:gd name="connsiteX35" fmla="*/ 103862 w 571235"/>
                  <a:gd name="connsiteY35" fmla="*/ 181758 h 363514"/>
                  <a:gd name="connsiteX36" fmla="*/ 129827 w 571235"/>
                  <a:gd name="connsiteY36" fmla="*/ 155793 h 363514"/>
                  <a:gd name="connsiteX37" fmla="*/ 155792 w 571235"/>
                  <a:gd name="connsiteY37" fmla="*/ 181757 h 363514"/>
                  <a:gd name="connsiteX38" fmla="*/ 129827 w 571235"/>
                  <a:gd name="connsiteY38" fmla="*/ 207723 h 363514"/>
                  <a:gd name="connsiteX39" fmla="*/ 298601 w 571235"/>
                  <a:gd name="connsiteY39" fmla="*/ 168775 h 363514"/>
                  <a:gd name="connsiteX40" fmla="*/ 311584 w 571235"/>
                  <a:gd name="connsiteY40" fmla="*/ 181758 h 363514"/>
                  <a:gd name="connsiteX41" fmla="*/ 298601 w 571235"/>
                  <a:gd name="connsiteY41" fmla="*/ 194741 h 363514"/>
                  <a:gd name="connsiteX42" fmla="*/ 259653 w 571235"/>
                  <a:gd name="connsiteY42" fmla="*/ 194741 h 363514"/>
                  <a:gd name="connsiteX43" fmla="*/ 298601 w 571235"/>
                  <a:gd name="connsiteY43" fmla="*/ 233689 h 363514"/>
                  <a:gd name="connsiteX44" fmla="*/ 324565 w 571235"/>
                  <a:gd name="connsiteY44" fmla="*/ 233689 h 363514"/>
                  <a:gd name="connsiteX45" fmla="*/ 337549 w 571235"/>
                  <a:gd name="connsiteY45" fmla="*/ 246672 h 363514"/>
                  <a:gd name="connsiteX46" fmla="*/ 324565 w 571235"/>
                  <a:gd name="connsiteY46" fmla="*/ 259655 h 363514"/>
                  <a:gd name="connsiteX47" fmla="*/ 298601 w 571235"/>
                  <a:gd name="connsiteY47" fmla="*/ 259655 h 363514"/>
                  <a:gd name="connsiteX48" fmla="*/ 233688 w 571235"/>
                  <a:gd name="connsiteY48" fmla="*/ 194740 h 363514"/>
                  <a:gd name="connsiteX49" fmla="*/ 220705 w 571235"/>
                  <a:gd name="connsiteY49" fmla="*/ 181757 h 363514"/>
                  <a:gd name="connsiteX50" fmla="*/ 233688 w 571235"/>
                  <a:gd name="connsiteY50" fmla="*/ 168774 h 363514"/>
                  <a:gd name="connsiteX51" fmla="*/ 298601 w 571235"/>
                  <a:gd name="connsiteY51" fmla="*/ 103861 h 363514"/>
                  <a:gd name="connsiteX52" fmla="*/ 324565 w 571235"/>
                  <a:gd name="connsiteY52" fmla="*/ 103861 h 363514"/>
                  <a:gd name="connsiteX53" fmla="*/ 337549 w 571235"/>
                  <a:gd name="connsiteY53" fmla="*/ 116844 h 363514"/>
                  <a:gd name="connsiteX54" fmla="*/ 324565 w 571235"/>
                  <a:gd name="connsiteY54" fmla="*/ 129827 h 363514"/>
                  <a:gd name="connsiteX55" fmla="*/ 298601 w 571235"/>
                  <a:gd name="connsiteY55" fmla="*/ 129827 h 363514"/>
                  <a:gd name="connsiteX56" fmla="*/ 259653 w 571235"/>
                  <a:gd name="connsiteY56" fmla="*/ 168775 h 363514"/>
                  <a:gd name="connsiteX57" fmla="*/ 298601 w 571235"/>
                  <a:gd name="connsiteY57" fmla="*/ 168775 h 363514"/>
                  <a:gd name="connsiteX58" fmla="*/ 441411 w 571235"/>
                  <a:gd name="connsiteY58" fmla="*/ 207723 h 363514"/>
                  <a:gd name="connsiteX59" fmla="*/ 415446 w 571235"/>
                  <a:gd name="connsiteY59" fmla="*/ 181758 h 363514"/>
                  <a:gd name="connsiteX60" fmla="*/ 441411 w 571235"/>
                  <a:gd name="connsiteY60" fmla="*/ 155793 h 363514"/>
                  <a:gd name="connsiteX61" fmla="*/ 467376 w 571235"/>
                  <a:gd name="connsiteY61" fmla="*/ 181758 h 363514"/>
                  <a:gd name="connsiteX62" fmla="*/ 441411 w 571235"/>
                  <a:gd name="connsiteY62" fmla="*/ 207723 h 363514"/>
                  <a:gd name="connsiteX63" fmla="*/ 545271 w 571235"/>
                  <a:gd name="connsiteY63" fmla="*/ 102549 h 363514"/>
                  <a:gd name="connsiteX64" fmla="*/ 468688 w 571235"/>
                  <a:gd name="connsiteY64" fmla="*/ 25965 h 363514"/>
                  <a:gd name="connsiteX65" fmla="*/ 519307 w 571235"/>
                  <a:gd name="connsiteY65" fmla="*/ 25965 h 363514"/>
                  <a:gd name="connsiteX66" fmla="*/ 545271 w 571235"/>
                  <a:gd name="connsiteY66" fmla="*/ 51930 h 363514"/>
                  <a:gd name="connsiteX67" fmla="*/ 545271 w 571235"/>
                  <a:gd name="connsiteY67" fmla="*/ 102549 h 363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571235" h="363514">
                    <a:moveTo>
                      <a:pt x="519307" y="0"/>
                    </a:moveTo>
                    <a:lnTo>
                      <a:pt x="51931" y="0"/>
                    </a:lnTo>
                    <a:cubicBezTo>
                      <a:pt x="23303" y="0"/>
                      <a:pt x="0" y="23290"/>
                      <a:pt x="0" y="51931"/>
                    </a:cubicBezTo>
                    <a:lnTo>
                      <a:pt x="0" y="311584"/>
                    </a:lnTo>
                    <a:cubicBezTo>
                      <a:pt x="0" y="340224"/>
                      <a:pt x="23303" y="363515"/>
                      <a:pt x="51931" y="363515"/>
                    </a:cubicBezTo>
                    <a:lnTo>
                      <a:pt x="196109" y="363515"/>
                    </a:lnTo>
                    <a:cubicBezTo>
                      <a:pt x="197789" y="363515"/>
                      <a:pt x="199378" y="363146"/>
                      <a:pt x="200866" y="362556"/>
                    </a:cubicBezTo>
                    <a:cubicBezTo>
                      <a:pt x="201389" y="362350"/>
                      <a:pt x="201809" y="362004"/>
                      <a:pt x="202294" y="361735"/>
                    </a:cubicBezTo>
                    <a:cubicBezTo>
                      <a:pt x="203192" y="361237"/>
                      <a:pt x="204057" y="360730"/>
                      <a:pt x="204809" y="360040"/>
                    </a:cubicBezTo>
                    <a:cubicBezTo>
                      <a:pt x="205280" y="359609"/>
                      <a:pt x="205632" y="359106"/>
                      <a:pt x="206036" y="358611"/>
                    </a:cubicBezTo>
                    <a:cubicBezTo>
                      <a:pt x="206627" y="357885"/>
                      <a:pt x="207168" y="357148"/>
                      <a:pt x="207594" y="356298"/>
                    </a:cubicBezTo>
                    <a:cubicBezTo>
                      <a:pt x="207899" y="355693"/>
                      <a:pt x="208099" y="355069"/>
                      <a:pt x="208308" y="354414"/>
                    </a:cubicBezTo>
                    <a:cubicBezTo>
                      <a:pt x="208469" y="353914"/>
                      <a:pt x="208763" y="353482"/>
                      <a:pt x="208863" y="352955"/>
                    </a:cubicBezTo>
                    <a:cubicBezTo>
                      <a:pt x="221009" y="288866"/>
                      <a:pt x="350633" y="285620"/>
                      <a:pt x="376497" y="285620"/>
                    </a:cubicBezTo>
                    <a:cubicBezTo>
                      <a:pt x="393157" y="285620"/>
                      <a:pt x="436060" y="286786"/>
                      <a:pt x="474728" y="297576"/>
                    </a:cubicBezTo>
                    <a:cubicBezTo>
                      <a:pt x="479749" y="298996"/>
                      <a:pt x="484998" y="297297"/>
                      <a:pt x="488269" y="293304"/>
                    </a:cubicBezTo>
                    <a:cubicBezTo>
                      <a:pt x="502923" y="275414"/>
                      <a:pt x="523267" y="264413"/>
                      <a:pt x="545270" y="261128"/>
                    </a:cubicBezTo>
                    <a:lnTo>
                      <a:pt x="545270" y="311584"/>
                    </a:lnTo>
                    <a:cubicBezTo>
                      <a:pt x="545270" y="316883"/>
                      <a:pt x="543647" y="321993"/>
                      <a:pt x="540605" y="326367"/>
                    </a:cubicBezTo>
                    <a:cubicBezTo>
                      <a:pt x="536472" y="332237"/>
                      <a:pt x="537918" y="340326"/>
                      <a:pt x="543774" y="344446"/>
                    </a:cubicBezTo>
                    <a:cubicBezTo>
                      <a:pt x="549682" y="348528"/>
                      <a:pt x="557746" y="347159"/>
                      <a:pt x="561854" y="341251"/>
                    </a:cubicBezTo>
                    <a:cubicBezTo>
                      <a:pt x="567990" y="332502"/>
                      <a:pt x="571235" y="322234"/>
                      <a:pt x="571235" y="311584"/>
                    </a:cubicBezTo>
                    <a:lnTo>
                      <a:pt x="571235" y="51931"/>
                    </a:lnTo>
                    <a:cubicBezTo>
                      <a:pt x="571236" y="23290"/>
                      <a:pt x="547934" y="0"/>
                      <a:pt x="519307" y="0"/>
                    </a:cubicBezTo>
                    <a:close/>
                    <a:moveTo>
                      <a:pt x="51931" y="337549"/>
                    </a:moveTo>
                    <a:cubicBezTo>
                      <a:pt x="37604" y="337549"/>
                      <a:pt x="25966" y="325897"/>
                      <a:pt x="25966" y="311584"/>
                    </a:cubicBezTo>
                    <a:lnTo>
                      <a:pt x="25966" y="260965"/>
                    </a:lnTo>
                    <a:cubicBezTo>
                      <a:pt x="65613" y="266713"/>
                      <a:pt x="96801" y="297902"/>
                      <a:pt x="102550" y="337549"/>
                    </a:cubicBezTo>
                    <a:lnTo>
                      <a:pt x="51931" y="337549"/>
                    </a:lnTo>
                    <a:close/>
                    <a:moveTo>
                      <a:pt x="25965" y="102549"/>
                    </a:moveTo>
                    <a:lnTo>
                      <a:pt x="25965" y="51931"/>
                    </a:lnTo>
                    <a:cubicBezTo>
                      <a:pt x="25965" y="37618"/>
                      <a:pt x="37604" y="25966"/>
                      <a:pt x="51930" y="25966"/>
                    </a:cubicBezTo>
                    <a:lnTo>
                      <a:pt x="102549" y="25966"/>
                    </a:lnTo>
                    <a:cubicBezTo>
                      <a:pt x="96801" y="65613"/>
                      <a:pt x="65613" y="96801"/>
                      <a:pt x="25965" y="102549"/>
                    </a:cubicBezTo>
                    <a:close/>
                    <a:moveTo>
                      <a:pt x="129827" y="207723"/>
                    </a:moveTo>
                    <a:cubicBezTo>
                      <a:pt x="115500" y="207723"/>
                      <a:pt x="103862" y="196071"/>
                      <a:pt x="103862" y="181758"/>
                    </a:cubicBezTo>
                    <a:cubicBezTo>
                      <a:pt x="103862" y="167445"/>
                      <a:pt x="115501" y="155793"/>
                      <a:pt x="129827" y="155793"/>
                    </a:cubicBezTo>
                    <a:cubicBezTo>
                      <a:pt x="144152" y="155793"/>
                      <a:pt x="155792" y="167443"/>
                      <a:pt x="155792" y="181757"/>
                    </a:cubicBezTo>
                    <a:cubicBezTo>
                      <a:pt x="155792" y="196071"/>
                      <a:pt x="144152" y="207723"/>
                      <a:pt x="129827" y="207723"/>
                    </a:cubicBezTo>
                    <a:close/>
                    <a:moveTo>
                      <a:pt x="298601" y="168775"/>
                    </a:moveTo>
                    <a:cubicBezTo>
                      <a:pt x="305777" y="168775"/>
                      <a:pt x="311584" y="174582"/>
                      <a:pt x="311584" y="181758"/>
                    </a:cubicBezTo>
                    <a:cubicBezTo>
                      <a:pt x="311584" y="188934"/>
                      <a:pt x="305777" y="194741"/>
                      <a:pt x="298601" y="194741"/>
                    </a:cubicBezTo>
                    <a:lnTo>
                      <a:pt x="259653" y="194741"/>
                    </a:lnTo>
                    <a:cubicBezTo>
                      <a:pt x="259653" y="216218"/>
                      <a:pt x="277123" y="233689"/>
                      <a:pt x="298601" y="233689"/>
                    </a:cubicBezTo>
                    <a:lnTo>
                      <a:pt x="324565" y="233689"/>
                    </a:lnTo>
                    <a:cubicBezTo>
                      <a:pt x="331742" y="233689"/>
                      <a:pt x="337549" y="239496"/>
                      <a:pt x="337549" y="246672"/>
                    </a:cubicBezTo>
                    <a:cubicBezTo>
                      <a:pt x="337549" y="253848"/>
                      <a:pt x="331742" y="259655"/>
                      <a:pt x="324565" y="259655"/>
                    </a:cubicBezTo>
                    <a:lnTo>
                      <a:pt x="298601" y="259655"/>
                    </a:lnTo>
                    <a:cubicBezTo>
                      <a:pt x="262798" y="259653"/>
                      <a:pt x="233688" y="230531"/>
                      <a:pt x="233688" y="194740"/>
                    </a:cubicBezTo>
                    <a:cubicBezTo>
                      <a:pt x="226512" y="194740"/>
                      <a:pt x="220705" y="188933"/>
                      <a:pt x="220705" y="181757"/>
                    </a:cubicBezTo>
                    <a:cubicBezTo>
                      <a:pt x="220705" y="174581"/>
                      <a:pt x="226512" y="168774"/>
                      <a:pt x="233688" y="168774"/>
                    </a:cubicBezTo>
                    <a:cubicBezTo>
                      <a:pt x="233688" y="132983"/>
                      <a:pt x="262798" y="103861"/>
                      <a:pt x="298601" y="103861"/>
                    </a:cubicBezTo>
                    <a:lnTo>
                      <a:pt x="324565" y="103861"/>
                    </a:lnTo>
                    <a:cubicBezTo>
                      <a:pt x="331742" y="103861"/>
                      <a:pt x="337549" y="109668"/>
                      <a:pt x="337549" y="116844"/>
                    </a:cubicBezTo>
                    <a:cubicBezTo>
                      <a:pt x="337549" y="124020"/>
                      <a:pt x="331742" y="129827"/>
                      <a:pt x="324565" y="129827"/>
                    </a:cubicBezTo>
                    <a:lnTo>
                      <a:pt x="298601" y="129827"/>
                    </a:lnTo>
                    <a:cubicBezTo>
                      <a:pt x="277123" y="129827"/>
                      <a:pt x="259653" y="147298"/>
                      <a:pt x="259653" y="168775"/>
                    </a:cubicBezTo>
                    <a:lnTo>
                      <a:pt x="298601" y="168775"/>
                    </a:lnTo>
                    <a:close/>
                    <a:moveTo>
                      <a:pt x="441411" y="207723"/>
                    </a:moveTo>
                    <a:cubicBezTo>
                      <a:pt x="427084" y="207723"/>
                      <a:pt x="415446" y="196071"/>
                      <a:pt x="415446" y="181758"/>
                    </a:cubicBezTo>
                    <a:cubicBezTo>
                      <a:pt x="415446" y="167445"/>
                      <a:pt x="427085" y="155793"/>
                      <a:pt x="441411" y="155793"/>
                    </a:cubicBezTo>
                    <a:cubicBezTo>
                      <a:pt x="455737" y="155793"/>
                      <a:pt x="467376" y="167445"/>
                      <a:pt x="467376" y="181758"/>
                    </a:cubicBezTo>
                    <a:cubicBezTo>
                      <a:pt x="467376" y="196071"/>
                      <a:pt x="455737" y="207723"/>
                      <a:pt x="441411" y="207723"/>
                    </a:cubicBezTo>
                    <a:close/>
                    <a:moveTo>
                      <a:pt x="545271" y="102549"/>
                    </a:moveTo>
                    <a:cubicBezTo>
                      <a:pt x="505625" y="96800"/>
                      <a:pt x="474436" y="65611"/>
                      <a:pt x="468688" y="25965"/>
                    </a:cubicBezTo>
                    <a:lnTo>
                      <a:pt x="519307" y="25965"/>
                    </a:lnTo>
                    <a:cubicBezTo>
                      <a:pt x="533633" y="25965"/>
                      <a:pt x="545271" y="37616"/>
                      <a:pt x="545271" y="51930"/>
                    </a:cubicBezTo>
                    <a:lnTo>
                      <a:pt x="545271" y="102549"/>
                    </a:lnTo>
                    <a:close/>
                  </a:path>
                </a:pathLst>
              </a:custGeom>
              <a:grpFill/>
              <a:ln w="11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MX" dirty="0"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upa 10"/>
          <p:cNvGrpSpPr/>
          <p:nvPr/>
        </p:nvGrpSpPr>
        <p:grpSpPr>
          <a:xfrm>
            <a:off x="232472" y="3648813"/>
            <a:ext cx="5678135" cy="1325701"/>
            <a:chOff x="6456316" y="892762"/>
            <a:chExt cx="5678135" cy="1019389"/>
          </a:xfrm>
        </p:grpSpPr>
        <p:sp>
          <p:nvSpPr>
            <p:cNvPr id="55" name="Zaobljeni pravokutnik 23">
              <a:extLst>
                <a:ext uri="{FF2B5EF4-FFF2-40B4-BE49-F238E27FC236}">
                  <a16:creationId xmlns:a16="http://schemas.microsoft.com/office/drawing/2014/main" id="{27F13ED4-67EF-DF42-3F1B-DBB698450B7C}"/>
                </a:ext>
              </a:extLst>
            </p:cNvPr>
            <p:cNvSpPr/>
            <p:nvPr/>
          </p:nvSpPr>
          <p:spPr>
            <a:xfrm>
              <a:off x="6456316" y="892762"/>
              <a:ext cx="5678135" cy="1019389"/>
            </a:xfrm>
            <a:prstGeom prst="roundRect">
              <a:avLst>
                <a:gd name="adj" fmla="val 10569"/>
              </a:avLst>
            </a:prstGeom>
            <a:solidFill>
              <a:schemeClr val="bg1"/>
            </a:solidFill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11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  <a:sym typeface="Georgia"/>
              </a:endParaRPr>
            </a:p>
          </p:txBody>
        </p:sp>
        <p:sp>
          <p:nvSpPr>
            <p:cNvPr id="45" name="TextBox 67">
              <a:extLst>
                <a:ext uri="{FF2B5EF4-FFF2-40B4-BE49-F238E27FC236}">
                  <a16:creationId xmlns:a16="http://schemas.microsoft.com/office/drawing/2014/main" id="{A5DA117F-64E1-7A49-BAC8-596683CC41BA}"/>
                </a:ext>
              </a:extLst>
            </p:cNvPr>
            <p:cNvSpPr txBox="1"/>
            <p:nvPr/>
          </p:nvSpPr>
          <p:spPr>
            <a:xfrm>
              <a:off x="7550274" y="1034602"/>
              <a:ext cx="34902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1400" b="1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Ukidanje obveze isplata primitaka na žiro račun</a:t>
              </a:r>
            </a:p>
          </p:txBody>
        </p:sp>
        <p:sp>
          <p:nvSpPr>
            <p:cNvPr id="46" name="Oval 83">
              <a:extLst>
                <a:ext uri="{FF2B5EF4-FFF2-40B4-BE49-F238E27FC236}">
                  <a16:creationId xmlns:a16="http://schemas.microsoft.com/office/drawing/2014/main" id="{8A2B9D4A-2907-E542-BDE9-D7FC4AEF1AEA}"/>
                </a:ext>
              </a:extLst>
            </p:cNvPr>
            <p:cNvSpPr/>
            <p:nvPr/>
          </p:nvSpPr>
          <p:spPr>
            <a:xfrm>
              <a:off x="6586817" y="1056108"/>
              <a:ext cx="751169" cy="58480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</a:endParaRPr>
            </a:p>
          </p:txBody>
        </p:sp>
        <p:grpSp>
          <p:nvGrpSpPr>
            <p:cNvPr id="47" name="Gráfico 256">
              <a:extLst>
                <a:ext uri="{FF2B5EF4-FFF2-40B4-BE49-F238E27FC236}">
                  <a16:creationId xmlns:a16="http://schemas.microsoft.com/office/drawing/2014/main" id="{40C850B4-89B2-EF42-9F5B-39C99E2D29B2}"/>
                </a:ext>
              </a:extLst>
            </p:cNvPr>
            <p:cNvGrpSpPr/>
            <p:nvPr/>
          </p:nvGrpSpPr>
          <p:grpSpPr>
            <a:xfrm>
              <a:off x="6731299" y="1159574"/>
              <a:ext cx="467533" cy="422889"/>
              <a:chOff x="8599238" y="5657035"/>
              <a:chExt cx="571237" cy="571237"/>
            </a:xfrm>
            <a:solidFill>
              <a:schemeClr val="bg1"/>
            </a:solidFill>
          </p:grpSpPr>
          <p:sp>
            <p:nvSpPr>
              <p:cNvPr id="48" name="Forma libre 404">
                <a:extLst>
                  <a:ext uri="{FF2B5EF4-FFF2-40B4-BE49-F238E27FC236}">
                    <a16:creationId xmlns:a16="http://schemas.microsoft.com/office/drawing/2014/main" id="{028A9373-02F8-6642-9E41-1EA239BB25D7}"/>
                  </a:ext>
                </a:extLst>
              </p:cNvPr>
              <p:cNvSpPr/>
              <p:nvPr/>
            </p:nvSpPr>
            <p:spPr>
              <a:xfrm>
                <a:off x="8703098" y="5916688"/>
                <a:ext cx="467376" cy="207722"/>
              </a:xfrm>
              <a:custGeom>
                <a:avLst/>
                <a:gdLst>
                  <a:gd name="connsiteX0" fmla="*/ 415446 w 467376"/>
                  <a:gd name="connsiteY0" fmla="*/ 0 h 207722"/>
                  <a:gd name="connsiteX1" fmla="*/ 263695 w 467376"/>
                  <a:gd name="connsiteY1" fmla="*/ 54 h 207722"/>
                  <a:gd name="connsiteX2" fmla="*/ 338056 w 467376"/>
                  <a:gd name="connsiteY2" fmla="*/ 89115 h 207722"/>
                  <a:gd name="connsiteX3" fmla="*/ 322259 w 467376"/>
                  <a:gd name="connsiteY3" fmla="*/ 144419 h 207722"/>
                  <a:gd name="connsiteX4" fmla="*/ 261023 w 467376"/>
                  <a:gd name="connsiteY4" fmla="*/ 168775 h 207722"/>
                  <a:gd name="connsiteX5" fmla="*/ 169511 w 467376"/>
                  <a:gd name="connsiteY5" fmla="*/ 135988 h 207722"/>
                  <a:gd name="connsiteX6" fmla="*/ 98132 w 467376"/>
                  <a:gd name="connsiteY6" fmla="*/ 103835 h 207722"/>
                  <a:gd name="connsiteX7" fmla="*/ 89687 w 467376"/>
                  <a:gd name="connsiteY7" fmla="*/ 103290 h 207722"/>
                  <a:gd name="connsiteX8" fmla="*/ 1699 w 467376"/>
                  <a:gd name="connsiteY8" fmla="*/ 70465 h 207722"/>
                  <a:gd name="connsiteX9" fmla="*/ 0 w 467376"/>
                  <a:gd name="connsiteY9" fmla="*/ 68988 h 207722"/>
                  <a:gd name="connsiteX10" fmla="*/ 0 w 467376"/>
                  <a:gd name="connsiteY10" fmla="*/ 194739 h 207722"/>
                  <a:gd name="connsiteX11" fmla="*/ 12983 w 467376"/>
                  <a:gd name="connsiteY11" fmla="*/ 207723 h 207722"/>
                  <a:gd name="connsiteX12" fmla="*/ 454394 w 467376"/>
                  <a:gd name="connsiteY12" fmla="*/ 207723 h 207722"/>
                  <a:gd name="connsiteX13" fmla="*/ 467377 w 467376"/>
                  <a:gd name="connsiteY13" fmla="*/ 194740 h 207722"/>
                  <a:gd name="connsiteX14" fmla="*/ 467377 w 467376"/>
                  <a:gd name="connsiteY14" fmla="*/ 51931 h 207722"/>
                  <a:gd name="connsiteX15" fmla="*/ 415446 w 467376"/>
                  <a:gd name="connsiteY15" fmla="*/ 0 h 207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7376" h="207722">
                    <a:moveTo>
                      <a:pt x="415446" y="0"/>
                    </a:moveTo>
                    <a:lnTo>
                      <a:pt x="263695" y="54"/>
                    </a:lnTo>
                    <a:cubicBezTo>
                      <a:pt x="292939" y="18225"/>
                      <a:pt x="330689" y="53068"/>
                      <a:pt x="338056" y="89115"/>
                    </a:cubicBezTo>
                    <a:cubicBezTo>
                      <a:pt x="342342" y="110162"/>
                      <a:pt x="336738" y="129800"/>
                      <a:pt x="322259" y="144419"/>
                    </a:cubicBezTo>
                    <a:cubicBezTo>
                      <a:pt x="306488" y="160356"/>
                      <a:pt x="285314" y="168775"/>
                      <a:pt x="261023" y="168775"/>
                    </a:cubicBezTo>
                    <a:cubicBezTo>
                      <a:pt x="220884" y="168775"/>
                      <a:pt x="183660" y="145853"/>
                      <a:pt x="169511" y="135988"/>
                    </a:cubicBezTo>
                    <a:cubicBezTo>
                      <a:pt x="138652" y="114460"/>
                      <a:pt x="109923" y="104964"/>
                      <a:pt x="98132" y="103835"/>
                    </a:cubicBezTo>
                    <a:cubicBezTo>
                      <a:pt x="95190" y="103557"/>
                      <a:pt x="92426" y="103430"/>
                      <a:pt x="89687" y="103290"/>
                    </a:cubicBezTo>
                    <a:cubicBezTo>
                      <a:pt x="64077" y="102098"/>
                      <a:pt x="40267" y="98827"/>
                      <a:pt x="1699" y="70465"/>
                    </a:cubicBezTo>
                    <a:cubicBezTo>
                      <a:pt x="1070" y="70004"/>
                      <a:pt x="615" y="69458"/>
                      <a:pt x="0" y="68988"/>
                    </a:cubicBezTo>
                    <a:lnTo>
                      <a:pt x="0" y="194739"/>
                    </a:lnTo>
                    <a:cubicBezTo>
                      <a:pt x="0" y="201916"/>
                      <a:pt x="5807" y="207723"/>
                      <a:pt x="12983" y="207723"/>
                    </a:cubicBezTo>
                    <a:lnTo>
                      <a:pt x="454394" y="207723"/>
                    </a:lnTo>
                    <a:cubicBezTo>
                      <a:pt x="461570" y="207723"/>
                      <a:pt x="467377" y="201916"/>
                      <a:pt x="467377" y="194740"/>
                    </a:cubicBezTo>
                    <a:lnTo>
                      <a:pt x="467377" y="51931"/>
                    </a:lnTo>
                    <a:cubicBezTo>
                      <a:pt x="467376" y="23291"/>
                      <a:pt x="444074" y="0"/>
                      <a:pt x="415446" y="0"/>
                    </a:cubicBezTo>
                    <a:close/>
                  </a:path>
                </a:pathLst>
              </a:custGeom>
              <a:grpFill/>
              <a:ln w="11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MX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9" name="Forma libre 405">
                <a:extLst>
                  <a:ext uri="{FF2B5EF4-FFF2-40B4-BE49-F238E27FC236}">
                    <a16:creationId xmlns:a16="http://schemas.microsoft.com/office/drawing/2014/main" id="{04871358-5135-C34A-B74C-C57F9D87614B}"/>
                  </a:ext>
                </a:extLst>
              </p:cNvPr>
              <p:cNvSpPr/>
              <p:nvPr/>
            </p:nvSpPr>
            <p:spPr>
              <a:xfrm>
                <a:off x="8599238" y="5657035"/>
                <a:ext cx="428427" cy="402462"/>
              </a:xfrm>
              <a:custGeom>
                <a:avLst/>
                <a:gdLst>
                  <a:gd name="connsiteX0" fmla="*/ 120784 w 428427"/>
                  <a:gd name="connsiteY0" fmla="*/ 309197 h 402462"/>
                  <a:gd name="connsiteX1" fmla="*/ 193877 w 428427"/>
                  <a:gd name="connsiteY1" fmla="*/ 336977 h 402462"/>
                  <a:gd name="connsiteX2" fmla="*/ 204236 w 428427"/>
                  <a:gd name="connsiteY2" fmla="*/ 337636 h 402462"/>
                  <a:gd name="connsiteX3" fmla="*/ 287890 w 428427"/>
                  <a:gd name="connsiteY3" fmla="*/ 374341 h 402462"/>
                  <a:gd name="connsiteX4" fmla="*/ 364453 w 428427"/>
                  <a:gd name="connsiteY4" fmla="*/ 402463 h 402462"/>
                  <a:gd name="connsiteX5" fmla="*/ 407179 w 428427"/>
                  <a:gd name="connsiteY5" fmla="*/ 385803 h 402462"/>
                  <a:gd name="connsiteX6" fmla="*/ 415992 w 428427"/>
                  <a:gd name="connsiteY6" fmla="*/ 353966 h 402462"/>
                  <a:gd name="connsiteX7" fmla="*/ 338721 w 428427"/>
                  <a:gd name="connsiteY7" fmla="*/ 273735 h 402462"/>
                  <a:gd name="connsiteX8" fmla="*/ 259751 w 428427"/>
                  <a:gd name="connsiteY8" fmla="*/ 222664 h 402462"/>
                  <a:gd name="connsiteX9" fmla="*/ 275378 w 428427"/>
                  <a:gd name="connsiteY9" fmla="*/ 214107 h 402462"/>
                  <a:gd name="connsiteX10" fmla="*/ 284369 w 428427"/>
                  <a:gd name="connsiteY10" fmla="*/ 209784 h 402462"/>
                  <a:gd name="connsiteX11" fmla="*/ 311266 w 428427"/>
                  <a:gd name="connsiteY11" fmla="*/ 218570 h 402462"/>
                  <a:gd name="connsiteX12" fmla="*/ 313977 w 428427"/>
                  <a:gd name="connsiteY12" fmla="*/ 225391 h 402462"/>
                  <a:gd name="connsiteX13" fmla="*/ 326032 w 428427"/>
                  <a:gd name="connsiteY13" fmla="*/ 233594 h 402462"/>
                  <a:gd name="connsiteX14" fmla="*/ 414954 w 428427"/>
                  <a:gd name="connsiteY14" fmla="*/ 233594 h 402462"/>
                  <a:gd name="connsiteX15" fmla="*/ 415460 w 428427"/>
                  <a:gd name="connsiteY15" fmla="*/ 233594 h 402462"/>
                  <a:gd name="connsiteX16" fmla="*/ 428428 w 428427"/>
                  <a:gd name="connsiteY16" fmla="*/ 220611 h 402462"/>
                  <a:gd name="connsiteX17" fmla="*/ 427010 w 428427"/>
                  <a:gd name="connsiteY17" fmla="*/ 214664 h 402462"/>
                  <a:gd name="connsiteX18" fmla="*/ 394364 w 428427"/>
                  <a:gd name="connsiteY18" fmla="*/ 120752 h 402462"/>
                  <a:gd name="connsiteX19" fmla="*/ 245797 w 428427"/>
                  <a:gd name="connsiteY19" fmla="*/ 63191 h 402462"/>
                  <a:gd name="connsiteX20" fmla="*/ 209428 w 428427"/>
                  <a:gd name="connsiteY20" fmla="*/ 52553 h 402462"/>
                  <a:gd name="connsiteX21" fmla="*/ 123696 w 428427"/>
                  <a:gd name="connsiteY21" fmla="*/ 2789 h 402462"/>
                  <a:gd name="connsiteX22" fmla="*/ 110957 w 428427"/>
                  <a:gd name="connsiteY22" fmla="*/ 861 h 402462"/>
                  <a:gd name="connsiteX23" fmla="*/ 0 w 428427"/>
                  <a:gd name="connsiteY23" fmla="*/ 168843 h 402462"/>
                  <a:gd name="connsiteX24" fmla="*/ 6408 w 428427"/>
                  <a:gd name="connsiteY24" fmla="*/ 180038 h 402462"/>
                  <a:gd name="connsiteX25" fmla="*/ 79400 w 428427"/>
                  <a:gd name="connsiteY25" fmla="*/ 257798 h 402462"/>
                  <a:gd name="connsiteX26" fmla="*/ 120784 w 428427"/>
                  <a:gd name="connsiteY26" fmla="*/ 309197 h 402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28427" h="402462">
                    <a:moveTo>
                      <a:pt x="120784" y="309197"/>
                    </a:moveTo>
                    <a:cubicBezTo>
                      <a:pt x="156114" y="335201"/>
                      <a:pt x="175312" y="336102"/>
                      <a:pt x="193877" y="336977"/>
                    </a:cubicBezTo>
                    <a:cubicBezTo>
                      <a:pt x="197246" y="337141"/>
                      <a:pt x="200639" y="337293"/>
                      <a:pt x="204236" y="337636"/>
                    </a:cubicBezTo>
                    <a:cubicBezTo>
                      <a:pt x="225814" y="339715"/>
                      <a:pt x="259423" y="354474"/>
                      <a:pt x="287890" y="374341"/>
                    </a:cubicBezTo>
                    <a:cubicBezTo>
                      <a:pt x="299997" y="382798"/>
                      <a:pt x="331705" y="402463"/>
                      <a:pt x="364453" y="402463"/>
                    </a:cubicBezTo>
                    <a:cubicBezTo>
                      <a:pt x="381650" y="402463"/>
                      <a:pt x="396416" y="396694"/>
                      <a:pt x="407179" y="385803"/>
                    </a:cubicBezTo>
                    <a:cubicBezTo>
                      <a:pt x="415486" y="377422"/>
                      <a:pt x="418525" y="366404"/>
                      <a:pt x="415992" y="353966"/>
                    </a:cubicBezTo>
                    <a:cubicBezTo>
                      <a:pt x="409255" y="321027"/>
                      <a:pt x="362122" y="283308"/>
                      <a:pt x="338721" y="273735"/>
                    </a:cubicBezTo>
                    <a:cubicBezTo>
                      <a:pt x="308050" y="261196"/>
                      <a:pt x="273048" y="241835"/>
                      <a:pt x="259751" y="222664"/>
                    </a:cubicBezTo>
                    <a:cubicBezTo>
                      <a:pt x="264259" y="219051"/>
                      <a:pt x="270059" y="216464"/>
                      <a:pt x="275378" y="214107"/>
                    </a:cubicBezTo>
                    <a:cubicBezTo>
                      <a:pt x="278620" y="212674"/>
                      <a:pt x="281659" y="211331"/>
                      <a:pt x="284369" y="209784"/>
                    </a:cubicBezTo>
                    <a:cubicBezTo>
                      <a:pt x="293158" y="213168"/>
                      <a:pt x="304326" y="216567"/>
                      <a:pt x="311266" y="218570"/>
                    </a:cubicBezTo>
                    <a:lnTo>
                      <a:pt x="313977" y="225391"/>
                    </a:lnTo>
                    <a:cubicBezTo>
                      <a:pt x="315926" y="230348"/>
                      <a:pt x="320713" y="233594"/>
                      <a:pt x="326032" y="233594"/>
                    </a:cubicBezTo>
                    <a:lnTo>
                      <a:pt x="414954" y="233594"/>
                    </a:lnTo>
                    <a:cubicBezTo>
                      <a:pt x="415132" y="233620"/>
                      <a:pt x="415334" y="233606"/>
                      <a:pt x="415460" y="233594"/>
                    </a:cubicBezTo>
                    <a:cubicBezTo>
                      <a:pt x="422628" y="233594"/>
                      <a:pt x="428428" y="227787"/>
                      <a:pt x="428428" y="220611"/>
                    </a:cubicBezTo>
                    <a:cubicBezTo>
                      <a:pt x="428428" y="218469"/>
                      <a:pt x="427921" y="216452"/>
                      <a:pt x="427010" y="214664"/>
                    </a:cubicBezTo>
                    <a:cubicBezTo>
                      <a:pt x="411966" y="138554"/>
                      <a:pt x="398744" y="125190"/>
                      <a:pt x="394364" y="120752"/>
                    </a:cubicBezTo>
                    <a:cubicBezTo>
                      <a:pt x="374710" y="100846"/>
                      <a:pt x="315446" y="82906"/>
                      <a:pt x="245797" y="63191"/>
                    </a:cubicBezTo>
                    <a:cubicBezTo>
                      <a:pt x="231208" y="59057"/>
                      <a:pt x="218469" y="55457"/>
                      <a:pt x="209428" y="52553"/>
                    </a:cubicBezTo>
                    <a:cubicBezTo>
                      <a:pt x="171539" y="40457"/>
                      <a:pt x="124153" y="3156"/>
                      <a:pt x="123696" y="2789"/>
                    </a:cubicBezTo>
                    <a:cubicBezTo>
                      <a:pt x="120074" y="-52"/>
                      <a:pt x="115262" y="-774"/>
                      <a:pt x="110957" y="861"/>
                    </a:cubicBezTo>
                    <a:cubicBezTo>
                      <a:pt x="109842" y="1293"/>
                      <a:pt x="0" y="45288"/>
                      <a:pt x="0" y="168843"/>
                    </a:cubicBezTo>
                    <a:cubicBezTo>
                      <a:pt x="0" y="173445"/>
                      <a:pt x="2432" y="177718"/>
                      <a:pt x="6408" y="180038"/>
                    </a:cubicBezTo>
                    <a:cubicBezTo>
                      <a:pt x="47133" y="203938"/>
                      <a:pt x="63545" y="231324"/>
                      <a:pt x="79400" y="257798"/>
                    </a:cubicBezTo>
                    <a:cubicBezTo>
                      <a:pt x="90923" y="277056"/>
                      <a:pt x="101814" y="295250"/>
                      <a:pt x="120784" y="309197"/>
                    </a:cubicBezTo>
                    <a:close/>
                  </a:path>
                </a:pathLst>
              </a:custGeom>
              <a:grpFill/>
              <a:ln w="11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MX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0" name="Forma libre 406">
                <a:extLst>
                  <a:ext uri="{FF2B5EF4-FFF2-40B4-BE49-F238E27FC236}">
                    <a16:creationId xmlns:a16="http://schemas.microsoft.com/office/drawing/2014/main" id="{90086DB3-B98D-7E40-83B3-124C1747C19A}"/>
                  </a:ext>
                </a:extLst>
              </p:cNvPr>
              <p:cNvSpPr/>
              <p:nvPr/>
            </p:nvSpPr>
            <p:spPr>
              <a:xfrm>
                <a:off x="8705489" y="6176342"/>
                <a:ext cx="462596" cy="51931"/>
              </a:xfrm>
              <a:custGeom>
                <a:avLst/>
                <a:gdLst>
                  <a:gd name="connsiteX0" fmla="*/ 449619 w 462596"/>
                  <a:gd name="connsiteY0" fmla="*/ 0 h 51931"/>
                  <a:gd name="connsiteX1" fmla="*/ 12976 w 462596"/>
                  <a:gd name="connsiteY1" fmla="*/ 0 h 51931"/>
                  <a:gd name="connsiteX2" fmla="*/ 2377 w 462596"/>
                  <a:gd name="connsiteY2" fmla="*/ 5503 h 51931"/>
                  <a:gd name="connsiteX3" fmla="*/ 755 w 462596"/>
                  <a:gd name="connsiteY3" fmla="*/ 17344 h 51931"/>
                  <a:gd name="connsiteX4" fmla="*/ 49541 w 462596"/>
                  <a:gd name="connsiteY4" fmla="*/ 51931 h 51931"/>
                  <a:gd name="connsiteX5" fmla="*/ 413055 w 462596"/>
                  <a:gd name="connsiteY5" fmla="*/ 51931 h 51931"/>
                  <a:gd name="connsiteX6" fmla="*/ 461841 w 462596"/>
                  <a:gd name="connsiteY6" fmla="*/ 17344 h 51931"/>
                  <a:gd name="connsiteX7" fmla="*/ 460219 w 462596"/>
                  <a:gd name="connsiteY7" fmla="*/ 5503 h 51931"/>
                  <a:gd name="connsiteX8" fmla="*/ 449619 w 462596"/>
                  <a:gd name="connsiteY8" fmla="*/ 0 h 5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2596" h="51931">
                    <a:moveTo>
                      <a:pt x="449619" y="0"/>
                    </a:moveTo>
                    <a:lnTo>
                      <a:pt x="12976" y="0"/>
                    </a:lnTo>
                    <a:cubicBezTo>
                      <a:pt x="8767" y="0"/>
                      <a:pt x="4811" y="2055"/>
                      <a:pt x="2377" y="5503"/>
                    </a:cubicBezTo>
                    <a:cubicBezTo>
                      <a:pt x="-57" y="8951"/>
                      <a:pt x="-666" y="13363"/>
                      <a:pt x="755" y="17344"/>
                    </a:cubicBezTo>
                    <a:cubicBezTo>
                      <a:pt x="8109" y="38035"/>
                      <a:pt x="27735" y="51931"/>
                      <a:pt x="49541" y="51931"/>
                    </a:cubicBezTo>
                    <a:lnTo>
                      <a:pt x="413055" y="51931"/>
                    </a:lnTo>
                    <a:cubicBezTo>
                      <a:pt x="434863" y="51931"/>
                      <a:pt x="454489" y="38035"/>
                      <a:pt x="461841" y="17344"/>
                    </a:cubicBezTo>
                    <a:cubicBezTo>
                      <a:pt x="463262" y="13363"/>
                      <a:pt x="462653" y="8951"/>
                      <a:pt x="460219" y="5503"/>
                    </a:cubicBezTo>
                    <a:cubicBezTo>
                      <a:pt x="457785" y="2053"/>
                      <a:pt x="453829" y="0"/>
                      <a:pt x="449619" y="0"/>
                    </a:cubicBezTo>
                    <a:close/>
                  </a:path>
                </a:pathLst>
              </a:custGeom>
              <a:grpFill/>
              <a:ln w="11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MX" dirty="0"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8" name="Grupa 7"/>
          <p:cNvGrpSpPr/>
          <p:nvPr/>
        </p:nvGrpSpPr>
        <p:grpSpPr>
          <a:xfrm>
            <a:off x="2738646" y="5323060"/>
            <a:ext cx="7093828" cy="1321352"/>
            <a:chOff x="6415679" y="3110489"/>
            <a:chExt cx="6904344" cy="1035394"/>
          </a:xfrm>
        </p:grpSpPr>
        <p:sp>
          <p:nvSpPr>
            <p:cNvPr id="54" name="Zaobljeni pravokutnik 23">
              <a:extLst>
                <a:ext uri="{FF2B5EF4-FFF2-40B4-BE49-F238E27FC236}">
                  <a16:creationId xmlns:a16="http://schemas.microsoft.com/office/drawing/2014/main" id="{27F13ED4-67EF-DF42-3F1B-DBB698450B7C}"/>
                </a:ext>
              </a:extLst>
            </p:cNvPr>
            <p:cNvSpPr/>
            <p:nvPr/>
          </p:nvSpPr>
          <p:spPr>
            <a:xfrm>
              <a:off x="6415679" y="3110489"/>
              <a:ext cx="6904344" cy="1019389"/>
            </a:xfrm>
            <a:prstGeom prst="roundRect">
              <a:avLst>
                <a:gd name="adj" fmla="val 10569"/>
              </a:avLst>
            </a:prstGeom>
            <a:solidFill>
              <a:schemeClr val="bg1"/>
            </a:solidFill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11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r-H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  <a:sym typeface="Georgia"/>
              </a:endParaRPr>
            </a:p>
          </p:txBody>
        </p:sp>
        <p:sp>
          <p:nvSpPr>
            <p:cNvPr id="51" name="Oval 87">
              <a:extLst>
                <a:ext uri="{FF2B5EF4-FFF2-40B4-BE49-F238E27FC236}">
                  <a16:creationId xmlns:a16="http://schemas.microsoft.com/office/drawing/2014/main" id="{21A49505-6B55-BB4F-BAF2-7E306A7A3163}"/>
                </a:ext>
              </a:extLst>
            </p:cNvPr>
            <p:cNvSpPr/>
            <p:nvPr/>
          </p:nvSpPr>
          <p:spPr>
            <a:xfrm>
              <a:off x="6528288" y="3190890"/>
              <a:ext cx="754175" cy="580962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</a:endParaRPr>
            </a:p>
          </p:txBody>
        </p:sp>
        <p:sp>
          <p:nvSpPr>
            <p:cNvPr id="3" name="Pravokutnik 2"/>
            <p:cNvSpPr/>
            <p:nvPr/>
          </p:nvSpPr>
          <p:spPr>
            <a:xfrm>
              <a:off x="7440532" y="3229438"/>
              <a:ext cx="5879491" cy="9164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hr-HR" sz="1400" b="1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Uvođenje obveze bankama da dio svojih prihoda izdvajaju za financiranje aktivnosti za osnaživanje financijske pismenosti </a:t>
              </a:r>
              <a:r>
                <a:rPr lang="hr-HR" sz="1400" b="1" dirty="0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građana</a:t>
              </a:r>
            </a:p>
            <a:p>
              <a:pPr lvl="0"/>
              <a:endParaRPr lang="hr-HR" sz="1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/>
              <a:r>
                <a:rPr lang="hr-HR" sz="1400" b="1" i="1" u="sng" dirty="0" smtClean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Zakon o izmjenama i dopunama Zakona o kreditnim institucijama (NN, br. 145/24.)</a:t>
              </a:r>
              <a:endParaRPr lang="hr-HR" sz="1400" b="1" i="1" u="sng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2" name="Gráfico 30">
              <a:extLst>
                <a:ext uri="{FF2B5EF4-FFF2-40B4-BE49-F238E27FC236}">
                  <a16:creationId xmlns:a16="http://schemas.microsoft.com/office/drawing/2014/main" id="{1C9A4D87-A5A2-E448-8D64-2EADC35FC98B}"/>
                </a:ext>
              </a:extLst>
            </p:cNvPr>
            <p:cNvGrpSpPr/>
            <p:nvPr/>
          </p:nvGrpSpPr>
          <p:grpSpPr>
            <a:xfrm>
              <a:off x="6698733" y="3313843"/>
              <a:ext cx="383826" cy="311411"/>
              <a:chOff x="5118667" y="1513287"/>
              <a:chExt cx="475986" cy="407374"/>
            </a:xfrm>
            <a:solidFill>
              <a:schemeClr val="bg1"/>
            </a:solidFill>
          </p:grpSpPr>
          <p:sp>
            <p:nvSpPr>
              <p:cNvPr id="53" name="Forma libre 331">
                <a:extLst>
                  <a:ext uri="{FF2B5EF4-FFF2-40B4-BE49-F238E27FC236}">
                    <a16:creationId xmlns:a16="http://schemas.microsoft.com/office/drawing/2014/main" id="{A0C4778C-8290-5E4D-A7E3-01F088E3A07B}"/>
                  </a:ext>
                </a:extLst>
              </p:cNvPr>
              <p:cNvSpPr/>
              <p:nvPr/>
            </p:nvSpPr>
            <p:spPr>
              <a:xfrm>
                <a:off x="5118667" y="1513287"/>
                <a:ext cx="475986" cy="407374"/>
              </a:xfrm>
              <a:custGeom>
                <a:avLst/>
                <a:gdLst>
                  <a:gd name="connsiteX0" fmla="*/ 586395 w 599144"/>
                  <a:gd name="connsiteY0" fmla="*/ 274949 h 599144"/>
                  <a:gd name="connsiteX1" fmla="*/ 570165 w 599144"/>
                  <a:gd name="connsiteY1" fmla="*/ 273343 h 599144"/>
                  <a:gd name="connsiteX2" fmla="*/ 573936 w 599144"/>
                  <a:gd name="connsiteY2" fmla="*/ 237576 h 599144"/>
                  <a:gd name="connsiteX3" fmla="*/ 536563 w 599144"/>
                  <a:gd name="connsiteY3" fmla="*/ 200202 h 599144"/>
                  <a:gd name="connsiteX4" fmla="*/ 499189 w 599144"/>
                  <a:gd name="connsiteY4" fmla="*/ 237576 h 599144"/>
                  <a:gd name="connsiteX5" fmla="*/ 539081 w 599144"/>
                  <a:gd name="connsiteY5" fmla="*/ 288915 h 599144"/>
                  <a:gd name="connsiteX6" fmla="*/ 526777 w 599144"/>
                  <a:gd name="connsiteY6" fmla="*/ 310306 h 599144"/>
                  <a:gd name="connsiteX7" fmla="*/ 365045 w 599144"/>
                  <a:gd name="connsiteY7" fmla="*/ 206909 h 599144"/>
                  <a:gd name="connsiteX8" fmla="*/ 390690 w 599144"/>
                  <a:gd name="connsiteY8" fmla="*/ 174919 h 599144"/>
                  <a:gd name="connsiteX9" fmla="*/ 474273 w 599144"/>
                  <a:gd name="connsiteY9" fmla="*/ 88080 h 599144"/>
                  <a:gd name="connsiteX10" fmla="*/ 387070 w 599144"/>
                  <a:gd name="connsiteY10" fmla="*/ 876 h 599144"/>
                  <a:gd name="connsiteX11" fmla="*/ 308396 w 599144"/>
                  <a:gd name="connsiteY11" fmla="*/ 51105 h 599144"/>
                  <a:gd name="connsiteX12" fmla="*/ 225117 w 599144"/>
                  <a:gd name="connsiteY12" fmla="*/ 137912 h 599144"/>
                  <a:gd name="connsiteX13" fmla="*/ 255207 w 599144"/>
                  <a:gd name="connsiteY13" fmla="*/ 203271 h 599144"/>
                  <a:gd name="connsiteX14" fmla="*/ 141099 w 599144"/>
                  <a:gd name="connsiteY14" fmla="*/ 243196 h 599144"/>
                  <a:gd name="connsiteX15" fmla="*/ 88081 w 599144"/>
                  <a:gd name="connsiteY15" fmla="*/ 225117 h 599144"/>
                  <a:gd name="connsiteX16" fmla="*/ 75623 w 599144"/>
                  <a:gd name="connsiteY16" fmla="*/ 237576 h 599144"/>
                  <a:gd name="connsiteX17" fmla="*/ 90611 w 599144"/>
                  <a:gd name="connsiteY17" fmla="*/ 285959 h 599144"/>
                  <a:gd name="connsiteX18" fmla="*/ 55975 w 599144"/>
                  <a:gd name="connsiteY18" fmla="*/ 349696 h 599144"/>
                  <a:gd name="connsiteX19" fmla="*/ 50708 w 599144"/>
                  <a:gd name="connsiteY19" fmla="*/ 349696 h 599144"/>
                  <a:gd name="connsiteX20" fmla="*/ 876 w 599144"/>
                  <a:gd name="connsiteY20" fmla="*/ 399527 h 599144"/>
                  <a:gd name="connsiteX21" fmla="*/ 38456 w 599144"/>
                  <a:gd name="connsiteY21" fmla="*/ 467242 h 599144"/>
                  <a:gd name="connsiteX22" fmla="*/ 125455 w 599144"/>
                  <a:gd name="connsiteY22" fmla="*/ 521441 h 599144"/>
                  <a:gd name="connsiteX23" fmla="*/ 125455 w 599144"/>
                  <a:gd name="connsiteY23" fmla="*/ 586395 h 599144"/>
                  <a:gd name="connsiteX24" fmla="*/ 137913 w 599144"/>
                  <a:gd name="connsiteY24" fmla="*/ 598853 h 599144"/>
                  <a:gd name="connsiteX25" fmla="*/ 187744 w 599144"/>
                  <a:gd name="connsiteY25" fmla="*/ 598853 h 599144"/>
                  <a:gd name="connsiteX26" fmla="*/ 198888 w 599144"/>
                  <a:gd name="connsiteY26" fmla="*/ 591967 h 599144"/>
                  <a:gd name="connsiteX27" fmla="*/ 213633 w 599144"/>
                  <a:gd name="connsiteY27" fmla="*/ 562477 h 599144"/>
                  <a:gd name="connsiteX28" fmla="*/ 386097 w 599144"/>
                  <a:gd name="connsiteY28" fmla="*/ 562477 h 599144"/>
                  <a:gd name="connsiteX29" fmla="*/ 400842 w 599144"/>
                  <a:gd name="connsiteY29" fmla="*/ 591967 h 599144"/>
                  <a:gd name="connsiteX30" fmla="*/ 411986 w 599144"/>
                  <a:gd name="connsiteY30" fmla="*/ 598853 h 599144"/>
                  <a:gd name="connsiteX31" fmla="*/ 461818 w 599144"/>
                  <a:gd name="connsiteY31" fmla="*/ 598853 h 599144"/>
                  <a:gd name="connsiteX32" fmla="*/ 474276 w 599144"/>
                  <a:gd name="connsiteY32" fmla="*/ 586395 h 599144"/>
                  <a:gd name="connsiteX33" fmla="*/ 474276 w 599144"/>
                  <a:gd name="connsiteY33" fmla="*/ 520432 h 599144"/>
                  <a:gd name="connsiteX34" fmla="*/ 549023 w 599144"/>
                  <a:gd name="connsiteY34" fmla="*/ 387069 h 599144"/>
                  <a:gd name="connsiteX35" fmla="*/ 538921 w 599144"/>
                  <a:gd name="connsiteY35" fmla="*/ 334810 h 599144"/>
                  <a:gd name="connsiteX36" fmla="*/ 562661 w 599144"/>
                  <a:gd name="connsiteY36" fmla="*/ 297199 h 599144"/>
                  <a:gd name="connsiteX37" fmla="*/ 586397 w 599144"/>
                  <a:gd name="connsiteY37" fmla="*/ 299863 h 599144"/>
                  <a:gd name="connsiteX38" fmla="*/ 598855 w 599144"/>
                  <a:gd name="connsiteY38" fmla="*/ 287405 h 599144"/>
                  <a:gd name="connsiteX39" fmla="*/ 586395 w 599144"/>
                  <a:gd name="connsiteY39" fmla="*/ 274949 h 599144"/>
                  <a:gd name="connsiteX40" fmla="*/ 374612 w 599144"/>
                  <a:gd name="connsiteY40" fmla="*/ 63165 h 599144"/>
                  <a:gd name="connsiteX41" fmla="*/ 387070 w 599144"/>
                  <a:gd name="connsiteY41" fmla="*/ 50707 h 599144"/>
                  <a:gd name="connsiteX42" fmla="*/ 399528 w 599144"/>
                  <a:gd name="connsiteY42" fmla="*/ 63165 h 599144"/>
                  <a:gd name="connsiteX43" fmla="*/ 399528 w 599144"/>
                  <a:gd name="connsiteY43" fmla="*/ 112997 h 599144"/>
                  <a:gd name="connsiteX44" fmla="*/ 387070 w 599144"/>
                  <a:gd name="connsiteY44" fmla="*/ 125455 h 599144"/>
                  <a:gd name="connsiteX45" fmla="*/ 374612 w 599144"/>
                  <a:gd name="connsiteY45" fmla="*/ 112997 h 599144"/>
                  <a:gd name="connsiteX46" fmla="*/ 374612 w 599144"/>
                  <a:gd name="connsiteY46" fmla="*/ 63165 h 599144"/>
                  <a:gd name="connsiteX47" fmla="*/ 125455 w 599144"/>
                  <a:gd name="connsiteY47" fmla="*/ 374612 h 599144"/>
                  <a:gd name="connsiteX48" fmla="*/ 100540 w 599144"/>
                  <a:gd name="connsiteY48" fmla="*/ 349696 h 599144"/>
                  <a:gd name="connsiteX49" fmla="*/ 125455 w 599144"/>
                  <a:gd name="connsiteY49" fmla="*/ 324781 h 599144"/>
                  <a:gd name="connsiteX50" fmla="*/ 150370 w 599144"/>
                  <a:gd name="connsiteY50" fmla="*/ 349696 h 599144"/>
                  <a:gd name="connsiteX51" fmla="*/ 125455 w 599144"/>
                  <a:gd name="connsiteY51" fmla="*/ 374612 h 599144"/>
                  <a:gd name="connsiteX52" fmla="*/ 250033 w 599144"/>
                  <a:gd name="connsiteY52" fmla="*/ 137912 h 599144"/>
                  <a:gd name="connsiteX53" fmla="*/ 300993 w 599144"/>
                  <a:gd name="connsiteY53" fmla="*/ 76929 h 599144"/>
                  <a:gd name="connsiteX54" fmla="*/ 299864 w 599144"/>
                  <a:gd name="connsiteY54" fmla="*/ 88080 h 599144"/>
                  <a:gd name="connsiteX55" fmla="*/ 301922 w 599144"/>
                  <a:gd name="connsiteY55" fmla="*/ 106542 h 599144"/>
                  <a:gd name="connsiteX56" fmla="*/ 299864 w 599144"/>
                  <a:gd name="connsiteY56" fmla="*/ 112997 h 599144"/>
                  <a:gd name="connsiteX57" fmla="*/ 299864 w 599144"/>
                  <a:gd name="connsiteY57" fmla="*/ 162828 h 599144"/>
                  <a:gd name="connsiteX58" fmla="*/ 312323 w 599144"/>
                  <a:gd name="connsiteY58" fmla="*/ 175287 h 599144"/>
                  <a:gd name="connsiteX59" fmla="*/ 324781 w 599144"/>
                  <a:gd name="connsiteY59" fmla="*/ 162828 h 599144"/>
                  <a:gd name="connsiteX60" fmla="*/ 324781 w 599144"/>
                  <a:gd name="connsiteY60" fmla="*/ 148918 h 599144"/>
                  <a:gd name="connsiteX61" fmla="*/ 364029 w 599144"/>
                  <a:gd name="connsiteY61" fmla="*/ 171804 h 599144"/>
                  <a:gd name="connsiteX62" fmla="*/ 312323 w 599144"/>
                  <a:gd name="connsiteY62" fmla="*/ 200202 h 599144"/>
                  <a:gd name="connsiteX63" fmla="*/ 250033 w 599144"/>
                  <a:gd name="connsiteY63" fmla="*/ 137912 h 599144"/>
                  <a:gd name="connsiteX64" fmla="*/ 398907 w 599144"/>
                  <a:gd name="connsiteY64" fmla="*/ 278830 h 599144"/>
                  <a:gd name="connsiteX65" fmla="*/ 387070 w 599144"/>
                  <a:gd name="connsiteY65" fmla="*/ 287407 h 599144"/>
                  <a:gd name="connsiteX66" fmla="*/ 383189 w 599144"/>
                  <a:gd name="connsiteY66" fmla="*/ 286787 h 599144"/>
                  <a:gd name="connsiteX67" fmla="*/ 216540 w 599144"/>
                  <a:gd name="connsiteY67" fmla="*/ 286787 h 599144"/>
                  <a:gd name="connsiteX68" fmla="*/ 200822 w 599144"/>
                  <a:gd name="connsiteY68" fmla="*/ 278830 h 599144"/>
                  <a:gd name="connsiteX69" fmla="*/ 208779 w 599144"/>
                  <a:gd name="connsiteY69" fmla="*/ 263112 h 599144"/>
                  <a:gd name="connsiteX70" fmla="*/ 390951 w 599144"/>
                  <a:gd name="connsiteY70" fmla="*/ 263112 h 599144"/>
                  <a:gd name="connsiteX71" fmla="*/ 398907 w 599144"/>
                  <a:gd name="connsiteY71" fmla="*/ 278830 h 599144"/>
                  <a:gd name="connsiteX72" fmla="*/ 546503 w 599144"/>
                  <a:gd name="connsiteY72" fmla="*/ 264620 h 599144"/>
                  <a:gd name="connsiteX73" fmla="*/ 524106 w 599144"/>
                  <a:gd name="connsiteY73" fmla="*/ 237576 h 599144"/>
                  <a:gd name="connsiteX74" fmla="*/ 536564 w 599144"/>
                  <a:gd name="connsiteY74" fmla="*/ 225117 h 599144"/>
                  <a:gd name="connsiteX75" fmla="*/ 549022 w 599144"/>
                  <a:gd name="connsiteY75" fmla="*/ 237576 h 599144"/>
                  <a:gd name="connsiteX76" fmla="*/ 546503 w 599144"/>
                  <a:gd name="connsiteY76" fmla="*/ 264620 h 599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599144" h="599144">
                    <a:moveTo>
                      <a:pt x="586395" y="274949"/>
                    </a:moveTo>
                    <a:cubicBezTo>
                      <a:pt x="580737" y="274949"/>
                      <a:pt x="575299" y="274377"/>
                      <a:pt x="570165" y="273343"/>
                    </a:cubicBezTo>
                    <a:cubicBezTo>
                      <a:pt x="572537" y="262612"/>
                      <a:pt x="573936" y="250703"/>
                      <a:pt x="573936" y="237576"/>
                    </a:cubicBezTo>
                    <a:cubicBezTo>
                      <a:pt x="573936" y="216966"/>
                      <a:pt x="557172" y="200202"/>
                      <a:pt x="536563" y="200202"/>
                    </a:cubicBezTo>
                    <a:cubicBezTo>
                      <a:pt x="515954" y="200202"/>
                      <a:pt x="499189" y="216966"/>
                      <a:pt x="499189" y="237576"/>
                    </a:cubicBezTo>
                    <a:cubicBezTo>
                      <a:pt x="499189" y="258050"/>
                      <a:pt x="515576" y="277370"/>
                      <a:pt x="539081" y="288915"/>
                    </a:cubicBezTo>
                    <a:cubicBezTo>
                      <a:pt x="535483" y="297275"/>
                      <a:pt x="531201" y="304285"/>
                      <a:pt x="526777" y="310306"/>
                    </a:cubicBezTo>
                    <a:cubicBezTo>
                      <a:pt x="496395" y="259995"/>
                      <a:pt x="437224" y="221621"/>
                      <a:pt x="365045" y="206909"/>
                    </a:cubicBezTo>
                    <a:cubicBezTo>
                      <a:pt x="375862" y="198569"/>
                      <a:pt x="384674" y="187688"/>
                      <a:pt x="390690" y="174919"/>
                    </a:cubicBezTo>
                    <a:cubicBezTo>
                      <a:pt x="437059" y="172971"/>
                      <a:pt x="474273" y="134919"/>
                      <a:pt x="474273" y="88080"/>
                    </a:cubicBezTo>
                    <a:cubicBezTo>
                      <a:pt x="474274" y="40001"/>
                      <a:pt x="435149" y="876"/>
                      <a:pt x="387070" y="876"/>
                    </a:cubicBezTo>
                    <a:cubicBezTo>
                      <a:pt x="352254" y="876"/>
                      <a:pt x="322366" y="21530"/>
                      <a:pt x="308396" y="51105"/>
                    </a:cubicBezTo>
                    <a:cubicBezTo>
                      <a:pt x="262170" y="53207"/>
                      <a:pt x="225117" y="91177"/>
                      <a:pt x="225117" y="137912"/>
                    </a:cubicBezTo>
                    <a:cubicBezTo>
                      <a:pt x="225117" y="164054"/>
                      <a:pt x="236923" y="187273"/>
                      <a:pt x="255207" y="203271"/>
                    </a:cubicBezTo>
                    <a:cubicBezTo>
                      <a:pt x="213422" y="208984"/>
                      <a:pt x="174140" y="222617"/>
                      <a:pt x="141099" y="243196"/>
                    </a:cubicBezTo>
                    <a:cubicBezTo>
                      <a:pt x="125905" y="231480"/>
                      <a:pt x="107413" y="225117"/>
                      <a:pt x="88081" y="225117"/>
                    </a:cubicBezTo>
                    <a:cubicBezTo>
                      <a:pt x="81195" y="225117"/>
                      <a:pt x="75623" y="230689"/>
                      <a:pt x="75623" y="237576"/>
                    </a:cubicBezTo>
                    <a:cubicBezTo>
                      <a:pt x="75623" y="254766"/>
                      <a:pt x="80890" y="271591"/>
                      <a:pt x="90611" y="285959"/>
                    </a:cubicBezTo>
                    <a:cubicBezTo>
                      <a:pt x="73907" y="305461"/>
                      <a:pt x="62107" y="327178"/>
                      <a:pt x="55975" y="349696"/>
                    </a:cubicBezTo>
                    <a:lnTo>
                      <a:pt x="50708" y="349696"/>
                    </a:lnTo>
                    <a:cubicBezTo>
                      <a:pt x="23224" y="349696"/>
                      <a:pt x="876" y="372044"/>
                      <a:pt x="876" y="399527"/>
                    </a:cubicBezTo>
                    <a:cubicBezTo>
                      <a:pt x="876" y="427253"/>
                      <a:pt x="14927" y="452558"/>
                      <a:pt x="38456" y="467242"/>
                    </a:cubicBezTo>
                    <a:lnTo>
                      <a:pt x="125455" y="521441"/>
                    </a:lnTo>
                    <a:lnTo>
                      <a:pt x="125455" y="586395"/>
                    </a:lnTo>
                    <a:cubicBezTo>
                      <a:pt x="125455" y="593281"/>
                      <a:pt x="131027" y="598853"/>
                      <a:pt x="137913" y="598853"/>
                    </a:cubicBezTo>
                    <a:lnTo>
                      <a:pt x="187744" y="598853"/>
                    </a:lnTo>
                    <a:cubicBezTo>
                      <a:pt x="192465" y="598853"/>
                      <a:pt x="196771" y="596189"/>
                      <a:pt x="198888" y="591967"/>
                    </a:cubicBezTo>
                    <a:lnTo>
                      <a:pt x="213633" y="562477"/>
                    </a:lnTo>
                    <a:cubicBezTo>
                      <a:pt x="268768" y="577684"/>
                      <a:pt x="330960" y="577684"/>
                      <a:pt x="386097" y="562477"/>
                    </a:cubicBezTo>
                    <a:lnTo>
                      <a:pt x="400842" y="591967"/>
                    </a:lnTo>
                    <a:cubicBezTo>
                      <a:pt x="402959" y="596189"/>
                      <a:pt x="407266" y="598853"/>
                      <a:pt x="411986" y="598853"/>
                    </a:cubicBezTo>
                    <a:lnTo>
                      <a:pt x="461818" y="598853"/>
                    </a:lnTo>
                    <a:cubicBezTo>
                      <a:pt x="468704" y="598853"/>
                      <a:pt x="474276" y="593281"/>
                      <a:pt x="474276" y="586395"/>
                    </a:cubicBezTo>
                    <a:lnTo>
                      <a:pt x="474276" y="520432"/>
                    </a:lnTo>
                    <a:cubicBezTo>
                      <a:pt x="521869" y="485418"/>
                      <a:pt x="549023" y="437132"/>
                      <a:pt x="549023" y="387069"/>
                    </a:cubicBezTo>
                    <a:cubicBezTo>
                      <a:pt x="549023" y="368917"/>
                      <a:pt x="545385" y="351415"/>
                      <a:pt x="538921" y="334810"/>
                    </a:cubicBezTo>
                    <a:cubicBezTo>
                      <a:pt x="547362" y="325398"/>
                      <a:pt x="556038" y="313134"/>
                      <a:pt x="562661" y="297199"/>
                    </a:cubicBezTo>
                    <a:cubicBezTo>
                      <a:pt x="570302" y="298927"/>
                      <a:pt x="578282" y="299863"/>
                      <a:pt x="586397" y="299863"/>
                    </a:cubicBezTo>
                    <a:cubicBezTo>
                      <a:pt x="593283" y="299863"/>
                      <a:pt x="598855" y="294291"/>
                      <a:pt x="598855" y="287405"/>
                    </a:cubicBezTo>
                    <a:cubicBezTo>
                      <a:pt x="598853" y="280521"/>
                      <a:pt x="593281" y="274949"/>
                      <a:pt x="586395" y="274949"/>
                    </a:cubicBezTo>
                    <a:close/>
                    <a:moveTo>
                      <a:pt x="374612" y="63165"/>
                    </a:moveTo>
                    <a:cubicBezTo>
                      <a:pt x="374612" y="56279"/>
                      <a:pt x="380184" y="50707"/>
                      <a:pt x="387070" y="50707"/>
                    </a:cubicBezTo>
                    <a:cubicBezTo>
                      <a:pt x="393956" y="50707"/>
                      <a:pt x="399528" y="56279"/>
                      <a:pt x="399528" y="63165"/>
                    </a:cubicBezTo>
                    <a:lnTo>
                      <a:pt x="399528" y="112997"/>
                    </a:lnTo>
                    <a:cubicBezTo>
                      <a:pt x="399528" y="119883"/>
                      <a:pt x="393956" y="125455"/>
                      <a:pt x="387070" y="125455"/>
                    </a:cubicBezTo>
                    <a:cubicBezTo>
                      <a:pt x="380184" y="125455"/>
                      <a:pt x="374612" y="119883"/>
                      <a:pt x="374612" y="112997"/>
                    </a:cubicBezTo>
                    <a:lnTo>
                      <a:pt x="374612" y="63165"/>
                    </a:lnTo>
                    <a:close/>
                    <a:moveTo>
                      <a:pt x="125455" y="374612"/>
                    </a:moveTo>
                    <a:cubicBezTo>
                      <a:pt x="111720" y="374612"/>
                      <a:pt x="100540" y="363431"/>
                      <a:pt x="100540" y="349696"/>
                    </a:cubicBezTo>
                    <a:cubicBezTo>
                      <a:pt x="100540" y="335961"/>
                      <a:pt x="111720" y="324781"/>
                      <a:pt x="125455" y="324781"/>
                    </a:cubicBezTo>
                    <a:cubicBezTo>
                      <a:pt x="139190" y="324781"/>
                      <a:pt x="150370" y="335961"/>
                      <a:pt x="150370" y="349696"/>
                    </a:cubicBezTo>
                    <a:cubicBezTo>
                      <a:pt x="150370" y="363431"/>
                      <a:pt x="139190" y="374612"/>
                      <a:pt x="125455" y="374612"/>
                    </a:cubicBezTo>
                    <a:close/>
                    <a:moveTo>
                      <a:pt x="250033" y="137912"/>
                    </a:moveTo>
                    <a:cubicBezTo>
                      <a:pt x="250033" y="107651"/>
                      <a:pt x="271751" y="82432"/>
                      <a:pt x="300993" y="76929"/>
                    </a:cubicBezTo>
                    <a:cubicBezTo>
                      <a:pt x="300514" y="80619"/>
                      <a:pt x="299864" y="84262"/>
                      <a:pt x="299864" y="88080"/>
                    </a:cubicBezTo>
                    <a:cubicBezTo>
                      <a:pt x="299864" y="94424"/>
                      <a:pt x="300629" y="100579"/>
                      <a:pt x="301922" y="106542"/>
                    </a:cubicBezTo>
                    <a:cubicBezTo>
                      <a:pt x="300732" y="108452"/>
                      <a:pt x="299864" y="110579"/>
                      <a:pt x="299864" y="112997"/>
                    </a:cubicBezTo>
                    <a:lnTo>
                      <a:pt x="299864" y="162828"/>
                    </a:lnTo>
                    <a:cubicBezTo>
                      <a:pt x="299864" y="169715"/>
                      <a:pt x="305437" y="175287"/>
                      <a:pt x="312323" y="175287"/>
                    </a:cubicBezTo>
                    <a:cubicBezTo>
                      <a:pt x="319209" y="175287"/>
                      <a:pt x="324781" y="169715"/>
                      <a:pt x="324781" y="162828"/>
                    </a:cubicBezTo>
                    <a:lnTo>
                      <a:pt x="324781" y="148918"/>
                    </a:lnTo>
                    <a:cubicBezTo>
                      <a:pt x="335417" y="159806"/>
                      <a:pt x="348951" y="167640"/>
                      <a:pt x="364029" y="171804"/>
                    </a:cubicBezTo>
                    <a:cubicBezTo>
                      <a:pt x="352724" y="189158"/>
                      <a:pt x="333487" y="200202"/>
                      <a:pt x="312323" y="200202"/>
                    </a:cubicBezTo>
                    <a:cubicBezTo>
                      <a:pt x="277978" y="200202"/>
                      <a:pt x="250033" y="172257"/>
                      <a:pt x="250033" y="137912"/>
                    </a:cubicBezTo>
                    <a:close/>
                    <a:moveTo>
                      <a:pt x="398907" y="278830"/>
                    </a:moveTo>
                    <a:cubicBezTo>
                      <a:pt x="397179" y="284086"/>
                      <a:pt x="392313" y="287407"/>
                      <a:pt x="387070" y="287407"/>
                    </a:cubicBezTo>
                    <a:cubicBezTo>
                      <a:pt x="385780" y="287407"/>
                      <a:pt x="384478" y="287212"/>
                      <a:pt x="383189" y="286787"/>
                    </a:cubicBezTo>
                    <a:cubicBezTo>
                      <a:pt x="335985" y="271288"/>
                      <a:pt x="263744" y="271288"/>
                      <a:pt x="216540" y="286787"/>
                    </a:cubicBezTo>
                    <a:cubicBezTo>
                      <a:pt x="210056" y="288977"/>
                      <a:pt x="202988" y="285376"/>
                      <a:pt x="200822" y="278830"/>
                    </a:cubicBezTo>
                    <a:cubicBezTo>
                      <a:pt x="198681" y="272297"/>
                      <a:pt x="202233" y="265253"/>
                      <a:pt x="208779" y="263112"/>
                    </a:cubicBezTo>
                    <a:cubicBezTo>
                      <a:pt x="260922" y="246007"/>
                      <a:pt x="338808" y="246007"/>
                      <a:pt x="390951" y="263112"/>
                    </a:cubicBezTo>
                    <a:cubicBezTo>
                      <a:pt x="397496" y="265253"/>
                      <a:pt x="401048" y="272297"/>
                      <a:pt x="398907" y="278830"/>
                    </a:cubicBezTo>
                    <a:close/>
                    <a:moveTo>
                      <a:pt x="546503" y="264620"/>
                    </a:moveTo>
                    <a:cubicBezTo>
                      <a:pt x="532659" y="256748"/>
                      <a:pt x="524106" y="245884"/>
                      <a:pt x="524106" y="237576"/>
                    </a:cubicBezTo>
                    <a:cubicBezTo>
                      <a:pt x="524106" y="230702"/>
                      <a:pt x="529690" y="225117"/>
                      <a:pt x="536564" y="225117"/>
                    </a:cubicBezTo>
                    <a:cubicBezTo>
                      <a:pt x="543439" y="225117"/>
                      <a:pt x="549022" y="230701"/>
                      <a:pt x="549022" y="237576"/>
                    </a:cubicBezTo>
                    <a:cubicBezTo>
                      <a:pt x="549021" y="247418"/>
                      <a:pt x="548097" y="256420"/>
                      <a:pt x="546503" y="26462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MX" dirty="0"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22" name="TekstniOkvir 21"/>
          <p:cNvSpPr txBox="1"/>
          <p:nvPr/>
        </p:nvSpPr>
        <p:spPr>
          <a:xfrm>
            <a:off x="1343629" y="4445765"/>
            <a:ext cx="39968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i="1" u="sng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Zakon </a:t>
            </a:r>
            <a:r>
              <a:rPr lang="hr-HR" sz="1400" b="1" i="1" u="sng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porezu na dohodak (</a:t>
            </a:r>
            <a:r>
              <a:rPr lang="hr-HR" sz="1400" b="1" i="1" u="sng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NN, br. 151/22</a:t>
            </a:r>
            <a:r>
              <a:rPr lang="hr-HR" sz="1400" b="1" i="1" u="sng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2899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0" y="-16590"/>
            <a:ext cx="12192000" cy="653298"/>
          </a:xfrm>
          <a:prstGeom prst="rect">
            <a:avLst/>
          </a:prstGeom>
          <a:solidFill>
            <a:srgbClr val="002060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lIns="36000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Pregled regulatornog okvira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Grupa 38"/>
          <p:cNvGrpSpPr/>
          <p:nvPr/>
        </p:nvGrpSpPr>
        <p:grpSpPr>
          <a:xfrm>
            <a:off x="284703" y="1024005"/>
            <a:ext cx="11375213" cy="5025504"/>
            <a:chOff x="402237" y="833508"/>
            <a:chExt cx="11375213" cy="4944028"/>
          </a:xfrm>
        </p:grpSpPr>
        <p:grpSp>
          <p:nvGrpSpPr>
            <p:cNvPr id="40" name="Grupa 39"/>
            <p:cNvGrpSpPr/>
            <p:nvPr/>
          </p:nvGrpSpPr>
          <p:grpSpPr>
            <a:xfrm>
              <a:off x="402237" y="1331623"/>
              <a:ext cx="7484046" cy="4226405"/>
              <a:chOff x="346649" y="1061719"/>
              <a:chExt cx="7484046" cy="4226405"/>
            </a:xfrm>
          </p:grpSpPr>
          <p:grpSp>
            <p:nvGrpSpPr>
              <p:cNvPr id="49" name="Grupa 48"/>
              <p:cNvGrpSpPr/>
              <p:nvPr/>
            </p:nvGrpSpPr>
            <p:grpSpPr>
              <a:xfrm>
                <a:off x="346649" y="1066800"/>
                <a:ext cx="3616716" cy="1196796"/>
                <a:chOff x="346649" y="1066800"/>
                <a:chExt cx="3616716" cy="1196796"/>
              </a:xfrm>
            </p:grpSpPr>
            <p:grpSp>
              <p:nvGrpSpPr>
                <p:cNvPr id="76" name="Grupa 75"/>
                <p:cNvGrpSpPr/>
                <p:nvPr/>
              </p:nvGrpSpPr>
              <p:grpSpPr>
                <a:xfrm>
                  <a:off x="346649" y="1066800"/>
                  <a:ext cx="3616716" cy="1196796"/>
                  <a:chOff x="2268780" y="1260804"/>
                  <a:chExt cx="3616716" cy="1196796"/>
                </a:xfrm>
              </p:grpSpPr>
              <p:sp>
                <p:nvSpPr>
                  <p:cNvPr id="78" name="Peterokut 77"/>
                  <p:cNvSpPr/>
                  <p:nvPr/>
                </p:nvSpPr>
                <p:spPr>
                  <a:xfrm>
                    <a:off x="2825496" y="1261872"/>
                    <a:ext cx="3060000" cy="1195728"/>
                  </a:xfrm>
                  <a:prstGeom prst="homePlate">
                    <a:avLst/>
                  </a:prstGeom>
                  <a:solidFill>
                    <a:srgbClr val="002060"/>
                  </a:solidFill>
                  <a:ln w="76200"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hr-HR"/>
                  </a:p>
                </p:txBody>
              </p:sp>
              <p:sp>
                <p:nvSpPr>
                  <p:cNvPr id="79" name="Elipsa 78"/>
                  <p:cNvSpPr/>
                  <p:nvPr/>
                </p:nvSpPr>
                <p:spPr>
                  <a:xfrm>
                    <a:off x="2268780" y="1260804"/>
                    <a:ext cx="1196796" cy="1196796"/>
                  </a:xfrm>
                  <a:prstGeom prst="ellipse">
                    <a:avLst/>
                  </a:prstGeom>
                  <a:solidFill>
                    <a:srgbClr val="003399"/>
                  </a:solidFill>
                  <a:ln w="762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hr-HR" sz="2400" b="1" dirty="0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0" name="Pravokutnik 79"/>
                  <p:cNvSpPr/>
                  <p:nvPr/>
                </p:nvSpPr>
                <p:spPr>
                  <a:xfrm>
                    <a:off x="3442620" y="1442578"/>
                    <a:ext cx="2039208" cy="78483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hr-HR" sz="9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Direktiva </a:t>
                    </a:r>
                    <a:r>
                      <a:rPr lang="hr-HR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2008/48/EZ </a:t>
                    </a:r>
                    <a:r>
                      <a:rPr lang="hr-HR" sz="9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Europskog parlamenta i Vijeća </a:t>
                    </a:r>
                    <a:r>
                      <a:rPr lang="hr-HR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od 23. travnja 2008. o ugovorima o potrošačkim kreditima i stavljanju izvan snage Direktive Vijeća 87/102/EEZ </a:t>
                    </a:r>
                    <a:endParaRPr lang="hr-HR" sz="9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" name="TekstniOkvir 80"/>
                  <p:cNvSpPr txBox="1"/>
                  <p:nvPr/>
                </p:nvSpPr>
                <p:spPr>
                  <a:xfrm>
                    <a:off x="2300250" y="1643757"/>
                    <a:ext cx="1133856" cy="43088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:r>
                      <a:rPr lang="hr-HR" sz="2800" b="1" dirty="0" smtClean="0">
                        <a:solidFill>
                          <a:schemeClr val="bg1"/>
                        </a:solidFill>
                      </a:rPr>
                      <a:t>CCD</a:t>
                    </a:r>
                    <a:endParaRPr lang="hr-HR" sz="2800" b="1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pic>
              <p:nvPicPr>
                <p:cNvPr id="77" name="Slika 76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384670" y="1109472"/>
                  <a:ext cx="1120753" cy="1120753"/>
                </a:xfrm>
                <a:prstGeom prst="rect">
                  <a:avLst/>
                </a:prstGeom>
              </p:spPr>
            </p:pic>
          </p:grpSp>
          <p:grpSp>
            <p:nvGrpSpPr>
              <p:cNvPr id="50" name="Grupa 49"/>
              <p:cNvGrpSpPr/>
              <p:nvPr/>
            </p:nvGrpSpPr>
            <p:grpSpPr>
              <a:xfrm>
                <a:off x="346649" y="2579065"/>
                <a:ext cx="3616716" cy="1216224"/>
                <a:chOff x="346649" y="4541520"/>
                <a:chExt cx="3616716" cy="1216224"/>
              </a:xfrm>
            </p:grpSpPr>
            <p:grpSp>
              <p:nvGrpSpPr>
                <p:cNvPr id="70" name="Grupa 69"/>
                <p:cNvGrpSpPr/>
                <p:nvPr/>
              </p:nvGrpSpPr>
              <p:grpSpPr>
                <a:xfrm>
                  <a:off x="346649" y="4541520"/>
                  <a:ext cx="3616716" cy="1216224"/>
                  <a:chOff x="2268780" y="1260804"/>
                  <a:chExt cx="3616716" cy="1216224"/>
                </a:xfrm>
              </p:grpSpPr>
              <p:sp>
                <p:nvSpPr>
                  <p:cNvPr id="72" name="Peterokut 71"/>
                  <p:cNvSpPr/>
                  <p:nvPr/>
                </p:nvSpPr>
                <p:spPr>
                  <a:xfrm>
                    <a:off x="2825496" y="1261872"/>
                    <a:ext cx="3060000" cy="1195728"/>
                  </a:xfrm>
                  <a:prstGeom prst="homePlate">
                    <a:avLst/>
                  </a:prstGeom>
                  <a:solidFill>
                    <a:srgbClr val="002060"/>
                  </a:solidFill>
                  <a:ln w="76200"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hr-HR"/>
                  </a:p>
                </p:txBody>
              </p:sp>
              <p:sp>
                <p:nvSpPr>
                  <p:cNvPr id="73" name="Elipsa 72"/>
                  <p:cNvSpPr/>
                  <p:nvPr/>
                </p:nvSpPr>
                <p:spPr>
                  <a:xfrm>
                    <a:off x="2268780" y="1260804"/>
                    <a:ext cx="1196796" cy="1196796"/>
                  </a:xfrm>
                  <a:prstGeom prst="ellipse">
                    <a:avLst/>
                  </a:prstGeom>
                  <a:solidFill>
                    <a:srgbClr val="003399"/>
                  </a:solidFill>
                  <a:ln w="762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hr-HR" sz="2400" b="1" dirty="0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74" name="Pravokutnik 73"/>
                  <p:cNvSpPr/>
                  <p:nvPr/>
                </p:nvSpPr>
                <p:spPr>
                  <a:xfrm>
                    <a:off x="3434106" y="1276699"/>
                    <a:ext cx="2039208" cy="1200329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hr-HR" sz="9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Direktiva</a:t>
                    </a:r>
                    <a:r>
                      <a:rPr lang="hr-HR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 2014/17/</a:t>
                    </a:r>
                    <a:r>
                      <a:rPr lang="az-Cyrl-AZ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Е</a:t>
                    </a:r>
                    <a:r>
                      <a:rPr lang="hr-HR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U </a:t>
                    </a:r>
                    <a:r>
                      <a:rPr lang="hr-HR" sz="9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/>
                    </a:r>
                    <a:br>
                      <a:rPr lang="hr-HR" sz="9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</a:br>
                    <a:r>
                      <a:rPr lang="hr-HR" sz="9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Europskog </a:t>
                    </a:r>
                    <a:r>
                      <a:rPr lang="hr-HR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parlamenta i Vijeća od 4. veljače 2014. o ugovorima o potrošačkim kreditima koji se odnose na stambene nekretnine i o izmjeni direktiva 2008/48/EZ i 2013/36/EU i Uredbe (EU) br. 1093/2010 </a:t>
                    </a:r>
                    <a:endParaRPr lang="hr-HR" sz="9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" name="TekstniOkvir 74"/>
                  <p:cNvSpPr txBox="1"/>
                  <p:nvPr/>
                </p:nvSpPr>
                <p:spPr>
                  <a:xfrm>
                    <a:off x="2300250" y="1643757"/>
                    <a:ext cx="1133856" cy="43088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:r>
                      <a:rPr lang="hr-HR" sz="2800" b="1" dirty="0">
                        <a:solidFill>
                          <a:schemeClr val="bg1"/>
                        </a:solidFill>
                      </a:rPr>
                      <a:t>M</a:t>
                    </a:r>
                    <a:r>
                      <a:rPr lang="hr-HR" sz="2800" b="1" dirty="0" smtClean="0">
                        <a:solidFill>
                          <a:schemeClr val="bg1"/>
                        </a:solidFill>
                      </a:rPr>
                      <a:t>CD</a:t>
                    </a:r>
                    <a:endParaRPr lang="hr-HR" sz="2800" b="1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pic>
              <p:nvPicPr>
                <p:cNvPr id="71" name="Slika 70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371032" y="4597481"/>
                  <a:ext cx="1120753" cy="1120753"/>
                </a:xfrm>
                <a:prstGeom prst="rect">
                  <a:avLst/>
                </a:prstGeom>
              </p:spPr>
            </p:pic>
          </p:grpSp>
          <p:grpSp>
            <p:nvGrpSpPr>
              <p:cNvPr id="51" name="Grupa 50"/>
              <p:cNvGrpSpPr/>
              <p:nvPr/>
            </p:nvGrpSpPr>
            <p:grpSpPr>
              <a:xfrm>
                <a:off x="4213979" y="4091328"/>
                <a:ext cx="3616716" cy="1196796"/>
                <a:chOff x="4955225" y="4326075"/>
                <a:chExt cx="3616716" cy="1196796"/>
              </a:xfrm>
            </p:grpSpPr>
            <p:grpSp>
              <p:nvGrpSpPr>
                <p:cNvPr id="64" name="Grupa 63"/>
                <p:cNvGrpSpPr/>
                <p:nvPr/>
              </p:nvGrpSpPr>
              <p:grpSpPr>
                <a:xfrm>
                  <a:off x="4955225" y="4326075"/>
                  <a:ext cx="3616716" cy="1196796"/>
                  <a:chOff x="2268780" y="1260804"/>
                  <a:chExt cx="3616716" cy="1196796"/>
                </a:xfrm>
              </p:grpSpPr>
              <p:sp>
                <p:nvSpPr>
                  <p:cNvPr id="66" name="Peterokut 65"/>
                  <p:cNvSpPr/>
                  <p:nvPr/>
                </p:nvSpPr>
                <p:spPr>
                  <a:xfrm>
                    <a:off x="2825496" y="1261872"/>
                    <a:ext cx="3060000" cy="1195728"/>
                  </a:xfrm>
                  <a:prstGeom prst="homePlate">
                    <a:avLst/>
                  </a:prstGeom>
                  <a:solidFill>
                    <a:srgbClr val="002060"/>
                  </a:solidFill>
                  <a:ln w="76200"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hr-HR"/>
                  </a:p>
                </p:txBody>
              </p:sp>
              <p:sp>
                <p:nvSpPr>
                  <p:cNvPr id="67" name="Elipsa 66"/>
                  <p:cNvSpPr/>
                  <p:nvPr/>
                </p:nvSpPr>
                <p:spPr>
                  <a:xfrm>
                    <a:off x="2268780" y="1260804"/>
                    <a:ext cx="1196796" cy="1196796"/>
                  </a:xfrm>
                  <a:prstGeom prst="ellipse">
                    <a:avLst/>
                  </a:prstGeom>
                  <a:solidFill>
                    <a:srgbClr val="003399"/>
                  </a:solidFill>
                  <a:ln w="762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hr-HR" sz="2400" b="1" dirty="0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68" name="Pravokutnik 67"/>
                  <p:cNvSpPr/>
                  <p:nvPr/>
                </p:nvSpPr>
                <p:spPr>
                  <a:xfrm>
                    <a:off x="3465575" y="1466785"/>
                    <a:ext cx="2039208" cy="78483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hr-HR" sz="9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Direktiva </a:t>
                    </a:r>
                    <a:r>
                      <a:rPr lang="hr-HR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(EU) 2023/2225 </a:t>
                    </a:r>
                    <a:r>
                      <a:rPr lang="hr-HR" sz="9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Europskog parlamenta i Vijeća od </a:t>
                    </a:r>
                    <a:r>
                      <a:rPr lang="hr-HR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18. listopada 2023. o ugovorima o potrošačkim kreditima i stavljanju izvan snage Direktive 2008/48/EZ</a:t>
                    </a:r>
                    <a:endParaRPr lang="hr-HR" sz="9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" name="TekstniOkvir 68"/>
                  <p:cNvSpPr txBox="1"/>
                  <p:nvPr/>
                </p:nvSpPr>
                <p:spPr>
                  <a:xfrm>
                    <a:off x="2306801" y="1674535"/>
                    <a:ext cx="1133856" cy="369332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:r>
                      <a:rPr lang="hr-HR" sz="2400" b="1" dirty="0" smtClean="0">
                        <a:solidFill>
                          <a:schemeClr val="bg1"/>
                        </a:solidFill>
                      </a:rPr>
                      <a:t>CCD</a:t>
                    </a:r>
                    <a:r>
                      <a:rPr lang="hr-HR" sz="900" b="1" dirty="0" smtClean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hr-HR" sz="2400" b="1" dirty="0" smtClean="0">
                        <a:solidFill>
                          <a:schemeClr val="bg1"/>
                        </a:solidFill>
                      </a:rPr>
                      <a:t>2</a:t>
                    </a:r>
                    <a:endParaRPr lang="hr-HR" sz="2400" b="1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pic>
              <p:nvPicPr>
                <p:cNvPr id="65" name="Slika 64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4993246" y="4364095"/>
                  <a:ext cx="1120753" cy="1120753"/>
                </a:xfrm>
                <a:prstGeom prst="rect">
                  <a:avLst/>
                </a:prstGeom>
              </p:spPr>
            </p:pic>
          </p:grpSp>
          <p:grpSp>
            <p:nvGrpSpPr>
              <p:cNvPr id="52" name="Grupa 51"/>
              <p:cNvGrpSpPr/>
              <p:nvPr/>
            </p:nvGrpSpPr>
            <p:grpSpPr>
              <a:xfrm>
                <a:off x="4213979" y="1061719"/>
                <a:ext cx="3616716" cy="1196796"/>
                <a:chOff x="4213979" y="1061719"/>
                <a:chExt cx="3616716" cy="1196796"/>
              </a:xfrm>
            </p:grpSpPr>
            <p:grpSp>
              <p:nvGrpSpPr>
                <p:cNvPr id="59" name="Grupa 58"/>
                <p:cNvGrpSpPr/>
                <p:nvPr/>
              </p:nvGrpSpPr>
              <p:grpSpPr>
                <a:xfrm>
                  <a:off x="4213979" y="1061719"/>
                  <a:ext cx="3616716" cy="1196796"/>
                  <a:chOff x="2268780" y="1260804"/>
                  <a:chExt cx="3616716" cy="1196796"/>
                </a:xfrm>
              </p:grpSpPr>
              <p:sp>
                <p:nvSpPr>
                  <p:cNvPr id="61" name="Peterokut 60"/>
                  <p:cNvSpPr/>
                  <p:nvPr/>
                </p:nvSpPr>
                <p:spPr>
                  <a:xfrm>
                    <a:off x="2825496" y="1261872"/>
                    <a:ext cx="3060000" cy="1195728"/>
                  </a:xfrm>
                  <a:prstGeom prst="homePlate">
                    <a:avLst/>
                  </a:prstGeom>
                  <a:solidFill>
                    <a:srgbClr val="002060"/>
                  </a:solidFill>
                  <a:ln w="76200"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hr-HR"/>
                  </a:p>
                </p:txBody>
              </p:sp>
              <p:sp>
                <p:nvSpPr>
                  <p:cNvPr id="62" name="Elipsa 61"/>
                  <p:cNvSpPr/>
                  <p:nvPr/>
                </p:nvSpPr>
                <p:spPr>
                  <a:xfrm>
                    <a:off x="2268780" y="1260804"/>
                    <a:ext cx="1196796" cy="11967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762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hr-HR" sz="2400" b="1" dirty="0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63" name="Pravokutnik 62"/>
                  <p:cNvSpPr/>
                  <p:nvPr/>
                </p:nvSpPr>
                <p:spPr>
                  <a:xfrm>
                    <a:off x="3380661" y="1305203"/>
                    <a:ext cx="2039208" cy="1107996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hr-HR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Zakon o potrošačkom kreditiranju </a:t>
                    </a:r>
                    <a:r>
                      <a:rPr lang="hr-HR" sz="11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/>
                    </a:r>
                    <a:br>
                      <a:rPr lang="hr-HR" sz="11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</a:br>
                    <a:r>
                      <a:rPr lang="hr-HR" sz="11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(NN br. 75/09</a:t>
                    </a:r>
                    <a:r>
                      <a:rPr lang="hr-HR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, </a:t>
                    </a:r>
                    <a:r>
                      <a:rPr lang="hr-HR" sz="11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112/12</a:t>
                    </a:r>
                    <a:r>
                      <a:rPr lang="hr-HR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, </a:t>
                    </a:r>
                    <a:r>
                      <a:rPr lang="hr-HR" sz="11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143/13</a:t>
                    </a:r>
                    <a:r>
                      <a:rPr lang="hr-HR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, </a:t>
                    </a:r>
                    <a:r>
                      <a:rPr lang="hr-HR" sz="11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147/13</a:t>
                    </a:r>
                    <a:r>
                      <a:rPr lang="hr-HR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, </a:t>
                    </a:r>
                    <a:r>
                      <a:rPr lang="hr-HR" sz="11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9/15</a:t>
                    </a:r>
                    <a:r>
                      <a:rPr lang="hr-HR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, </a:t>
                    </a:r>
                    <a:r>
                      <a:rPr lang="hr-HR" sz="11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78/15</a:t>
                    </a:r>
                    <a:r>
                      <a:rPr lang="hr-HR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, </a:t>
                    </a:r>
                    <a:r>
                      <a:rPr lang="hr-HR" sz="11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102/15</a:t>
                    </a:r>
                    <a:r>
                      <a:rPr lang="hr-HR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, </a:t>
                    </a:r>
                    <a:r>
                      <a:rPr lang="hr-HR" sz="11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52/16</a:t>
                    </a:r>
                    <a:r>
                      <a:rPr lang="hr-HR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, </a:t>
                    </a:r>
                    <a:r>
                      <a:rPr lang="hr-HR" sz="11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128/22</a:t>
                    </a:r>
                    <a:r>
                      <a:rPr lang="hr-HR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, </a:t>
                    </a:r>
                    <a:r>
                      <a:rPr lang="hr-HR" sz="11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156/23</a:t>
                    </a:r>
                    <a:r>
                      <a:rPr lang="hr-HR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.)</a:t>
                    </a:r>
                    <a:endParaRPr lang="hr-HR" sz="11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pic>
              <p:nvPicPr>
                <p:cNvPr id="60" name="Slika 59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01843" y="1284023"/>
                  <a:ext cx="593409" cy="789976"/>
                </a:xfrm>
                <a:prstGeom prst="rect">
                  <a:avLst/>
                </a:prstGeom>
              </p:spPr>
            </p:pic>
          </p:grpSp>
          <p:grpSp>
            <p:nvGrpSpPr>
              <p:cNvPr id="53" name="Grupa 52"/>
              <p:cNvGrpSpPr/>
              <p:nvPr/>
            </p:nvGrpSpPr>
            <p:grpSpPr>
              <a:xfrm>
                <a:off x="4213979" y="2573985"/>
                <a:ext cx="3616716" cy="1196796"/>
                <a:chOff x="4213979" y="2573985"/>
                <a:chExt cx="3616716" cy="1196796"/>
              </a:xfrm>
            </p:grpSpPr>
            <p:grpSp>
              <p:nvGrpSpPr>
                <p:cNvPr id="54" name="Grupa 53"/>
                <p:cNvGrpSpPr/>
                <p:nvPr/>
              </p:nvGrpSpPr>
              <p:grpSpPr>
                <a:xfrm>
                  <a:off x="4213979" y="2573985"/>
                  <a:ext cx="3616716" cy="1196796"/>
                  <a:chOff x="2268780" y="1260804"/>
                  <a:chExt cx="3616716" cy="1196796"/>
                </a:xfrm>
              </p:grpSpPr>
              <p:sp>
                <p:nvSpPr>
                  <p:cNvPr id="56" name="Peterokut 55"/>
                  <p:cNvSpPr/>
                  <p:nvPr/>
                </p:nvSpPr>
                <p:spPr>
                  <a:xfrm>
                    <a:off x="2825496" y="1261872"/>
                    <a:ext cx="3060000" cy="1195728"/>
                  </a:xfrm>
                  <a:prstGeom prst="homePlate">
                    <a:avLst/>
                  </a:prstGeom>
                  <a:solidFill>
                    <a:srgbClr val="002060"/>
                  </a:solidFill>
                  <a:ln w="76200"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hr-HR"/>
                  </a:p>
                </p:txBody>
              </p:sp>
              <p:sp>
                <p:nvSpPr>
                  <p:cNvPr id="57" name="Elipsa 56"/>
                  <p:cNvSpPr/>
                  <p:nvPr/>
                </p:nvSpPr>
                <p:spPr>
                  <a:xfrm>
                    <a:off x="2268780" y="1260804"/>
                    <a:ext cx="1196796" cy="11967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762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hr-HR" sz="2400" b="1" dirty="0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58" name="Pravokutnik 57"/>
                  <p:cNvSpPr/>
                  <p:nvPr/>
                </p:nvSpPr>
                <p:spPr>
                  <a:xfrm>
                    <a:off x="3412760" y="1452164"/>
                    <a:ext cx="2039208" cy="769441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hr-HR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Zakon o </a:t>
                    </a:r>
                    <a:r>
                      <a:rPr lang="hr-HR" sz="11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stambenom potrošačkom kreditiranju</a:t>
                    </a:r>
                    <a:r>
                      <a:rPr lang="hr-HR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, </a:t>
                    </a:r>
                    <a:r>
                      <a:rPr lang="hr-HR" sz="11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/>
                    </a:r>
                    <a:br>
                      <a:rPr lang="hr-HR" sz="11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</a:br>
                    <a:r>
                      <a:rPr lang="hr-HR" sz="11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(NN br. 101/17</a:t>
                    </a:r>
                    <a:r>
                      <a:rPr lang="hr-HR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, </a:t>
                    </a:r>
                    <a:r>
                      <a:rPr lang="hr-HR" sz="11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128/22</a:t>
                    </a:r>
                    <a:r>
                      <a:rPr lang="hr-HR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, </a:t>
                    </a:r>
                    <a:r>
                      <a:rPr lang="hr-HR" sz="11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156/23</a:t>
                    </a:r>
                    <a:r>
                      <a:rPr lang="hr-HR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.) </a:t>
                    </a:r>
                    <a:endParaRPr lang="hr-HR" sz="110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pic>
              <p:nvPicPr>
                <p:cNvPr id="55" name="Slika 54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95698" y="2800136"/>
                  <a:ext cx="593409" cy="789976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41" name="Grupa 40"/>
            <p:cNvGrpSpPr/>
            <p:nvPr/>
          </p:nvGrpSpPr>
          <p:grpSpPr>
            <a:xfrm>
              <a:off x="8181723" y="833508"/>
              <a:ext cx="3595727" cy="4944028"/>
              <a:chOff x="8286416" y="833508"/>
              <a:chExt cx="3595727" cy="4944028"/>
            </a:xfrm>
          </p:grpSpPr>
          <p:grpSp>
            <p:nvGrpSpPr>
              <p:cNvPr id="42" name="Grupa 41"/>
              <p:cNvGrpSpPr/>
              <p:nvPr/>
            </p:nvGrpSpPr>
            <p:grpSpPr>
              <a:xfrm>
                <a:off x="8667915" y="917508"/>
                <a:ext cx="2843347" cy="4602498"/>
                <a:chOff x="8652752" y="1033429"/>
                <a:chExt cx="2843347" cy="4602498"/>
              </a:xfrm>
            </p:grpSpPr>
            <p:sp>
              <p:nvSpPr>
                <p:cNvPr id="44" name="Zaobljeni pravokutnik 43"/>
                <p:cNvSpPr/>
                <p:nvPr/>
              </p:nvSpPr>
              <p:spPr>
                <a:xfrm>
                  <a:off x="8652752" y="1669849"/>
                  <a:ext cx="2832731" cy="3966078"/>
                </a:xfrm>
                <a:prstGeom prst="roundRect">
                  <a:avLst/>
                </a:prstGeom>
                <a:solidFill>
                  <a:srgbClr val="002060"/>
                </a:solidFill>
                <a:ln w="762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r-HR"/>
                </a:p>
              </p:txBody>
            </p:sp>
            <p:grpSp>
              <p:nvGrpSpPr>
                <p:cNvPr id="45" name="Grupa 44"/>
                <p:cNvGrpSpPr/>
                <p:nvPr/>
              </p:nvGrpSpPr>
              <p:grpSpPr>
                <a:xfrm>
                  <a:off x="9470720" y="1033429"/>
                  <a:ext cx="1196796" cy="1196796"/>
                  <a:chOff x="8361256" y="1880640"/>
                  <a:chExt cx="1196796" cy="1196796"/>
                </a:xfrm>
              </p:grpSpPr>
              <p:sp>
                <p:nvSpPr>
                  <p:cNvPr id="47" name="Elipsa 46"/>
                  <p:cNvSpPr/>
                  <p:nvPr/>
                </p:nvSpPr>
                <p:spPr>
                  <a:xfrm>
                    <a:off x="8361256" y="1880640"/>
                    <a:ext cx="1196796" cy="11967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76200">
                    <a:solidFill>
                      <a:schemeClr val="accent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hr-HR" sz="2400" b="1" dirty="0">
                      <a:solidFill>
                        <a:schemeClr val="accent1">
                          <a:lumMod val="50000"/>
                        </a:schemeClr>
                      </a:solidFill>
                    </a:endParaRPr>
                  </a:p>
                </p:txBody>
              </p:sp>
              <p:pic>
                <p:nvPicPr>
                  <p:cNvPr id="48" name="Slika 47"/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673566" y="2084049"/>
                    <a:ext cx="593409" cy="789976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46" name="Pravokutnik 45"/>
                <p:cNvSpPr/>
                <p:nvPr/>
              </p:nvSpPr>
              <p:spPr>
                <a:xfrm>
                  <a:off x="8663368" y="2866645"/>
                  <a:ext cx="2832731" cy="154421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hr-HR" sz="2400" b="1" dirty="0" smtClean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Nacrt prijedloga zakona o potrošačkim kreditima</a:t>
                  </a:r>
                  <a:endParaRPr lang="hr-HR" sz="24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3" name="Zaobljeni pravokutnik 42"/>
              <p:cNvSpPr/>
              <p:nvPr/>
            </p:nvSpPr>
            <p:spPr>
              <a:xfrm>
                <a:off x="8286416" y="833508"/>
                <a:ext cx="3595727" cy="4944028"/>
              </a:xfrm>
              <a:prstGeom prst="roundRect">
                <a:avLst/>
              </a:prstGeom>
              <a:noFill/>
              <a:ln w="57150">
                <a:solidFill>
                  <a:schemeClr val="accent1">
                    <a:lumMod val="5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r-HR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521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utnik 7"/>
          <p:cNvSpPr/>
          <p:nvPr/>
        </p:nvSpPr>
        <p:spPr>
          <a:xfrm>
            <a:off x="0" y="-16590"/>
            <a:ext cx="12192000" cy="653298"/>
          </a:xfrm>
          <a:prstGeom prst="rect">
            <a:avLst/>
          </a:prstGeom>
          <a:solidFill>
            <a:srgbClr val="002060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lIns="36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Implementacija pravne stečevine Europske unije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5" t="1154" r="30083" b="2354"/>
          <a:stretch/>
        </p:blipFill>
        <p:spPr>
          <a:xfrm>
            <a:off x="11675698" y="71564"/>
            <a:ext cx="359783" cy="476990"/>
          </a:xfrm>
          <a:prstGeom prst="rect">
            <a:avLst/>
          </a:prstGeom>
        </p:spPr>
      </p:pic>
      <p:sp>
        <p:nvSpPr>
          <p:cNvPr id="11" name="Rezervirano mjesto broja slajda 228"/>
          <p:cNvSpPr txBox="1">
            <a:spLocks/>
          </p:cNvSpPr>
          <p:nvPr/>
        </p:nvSpPr>
        <p:spPr>
          <a:xfrm>
            <a:off x="11755836" y="6542745"/>
            <a:ext cx="19950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sr-Latn-RS"/>
            </a:defPPr>
            <a:lvl1pPr marL="0" algn="l" defTabSz="914400" rtl="0" eaLnBrk="1" latinLnBrk="0" hangingPunct="1">
              <a:defRPr lang="en-US" sz="800" b="0" i="0" kern="1200" smtClean="0">
                <a:solidFill>
                  <a:schemeClr val="tx2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7C3DC-F2BD-3444-971E-438EC79B522A}" type="slidenum">
              <a:rPr kumimoji="0" lang="en-GB" sz="1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442566" y="129105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DIREKTIVA (EU) 2023/2225 EUROPSKOG PARLAMENTA I VIJEĆA od 18. listopada 2023. </a:t>
            </a:r>
            <a:r>
              <a:rPr kumimoji="0" lang="hr-HR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 ugovorima o potrošačkim kreditima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 stavljanju izvan snage Direktive </a:t>
            </a: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2008/48/EZ, tzv. </a:t>
            </a:r>
            <a: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CCD 2 </a:t>
            </a: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</a:t>
            </a:r>
            <a:r>
              <a:rPr kumimoji="0" lang="hr-HR" sz="18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objavljena u listopadu 2023. </a:t>
            </a:r>
            <a:endParaRPr kumimoji="0" lang="hr-HR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1890" y="1420729"/>
            <a:ext cx="4593808" cy="3467996"/>
          </a:xfrm>
          <a:prstGeom prst="rect">
            <a:avLst/>
          </a:prstGeom>
          <a:ln w="3810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Strelica dolje 3"/>
          <p:cNvSpPr/>
          <p:nvPr/>
        </p:nvSpPr>
        <p:spPr>
          <a:xfrm>
            <a:off x="2440536" y="2552411"/>
            <a:ext cx="587142" cy="1707247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ravokutnik 4"/>
          <p:cNvSpPr/>
          <p:nvPr/>
        </p:nvSpPr>
        <p:spPr>
          <a:xfrm>
            <a:off x="-158321" y="4320684"/>
            <a:ext cx="83803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CCD 2 stupila 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 snagu </a:t>
            </a:r>
            <a: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19. studenog </a:t>
            </a:r>
            <a:r>
              <a:rPr kumimoji="0" lang="hr-H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2023. </a:t>
            </a:r>
            <a:endParaRPr kumimoji="0" lang="hr-HR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Primjena </a:t>
            </a:r>
            <a:r>
              <a:rPr kumimoji="0" lang="hr-H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od </a:t>
            </a:r>
            <a:r>
              <a:rPr kumimoji="0" lang="hr-HR" sz="1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20. studenog 2026.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Zaobljeni pravokutnik 11"/>
          <p:cNvSpPr/>
          <p:nvPr/>
        </p:nvSpPr>
        <p:spPr>
          <a:xfrm>
            <a:off x="803951" y="4768688"/>
            <a:ext cx="3273170" cy="581320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88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utnik 7"/>
          <p:cNvSpPr/>
          <p:nvPr/>
        </p:nvSpPr>
        <p:spPr>
          <a:xfrm>
            <a:off x="0" y="-16590"/>
            <a:ext cx="12192000" cy="653298"/>
          </a:xfrm>
          <a:prstGeom prst="rect">
            <a:avLst/>
          </a:prstGeom>
          <a:solidFill>
            <a:srgbClr val="002060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lIns="36000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400" b="1" kern="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Novosti koje donosi CCD 2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5" t="1154" r="30083" b="2354"/>
          <a:stretch/>
        </p:blipFill>
        <p:spPr>
          <a:xfrm>
            <a:off x="11675698" y="71564"/>
            <a:ext cx="359783" cy="476990"/>
          </a:xfrm>
          <a:prstGeom prst="rect">
            <a:avLst/>
          </a:prstGeom>
        </p:spPr>
      </p:pic>
      <p:sp>
        <p:nvSpPr>
          <p:cNvPr id="11" name="Rezervirano mjesto broja slajda 228"/>
          <p:cNvSpPr txBox="1">
            <a:spLocks/>
          </p:cNvSpPr>
          <p:nvPr/>
        </p:nvSpPr>
        <p:spPr>
          <a:xfrm>
            <a:off x="11755836" y="6542745"/>
            <a:ext cx="19950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sr-Latn-RS"/>
            </a:defPPr>
            <a:lvl1pPr marL="0" algn="l" defTabSz="914400" rtl="0" eaLnBrk="1" latinLnBrk="0" hangingPunct="1">
              <a:defRPr lang="en-US" sz="800" b="0" i="0" kern="1200" smtClean="0">
                <a:solidFill>
                  <a:schemeClr val="tx2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7C3DC-F2BD-3444-971E-438EC79B522A}" type="slidenum">
              <a:rPr kumimoji="0" lang="en-GB" sz="1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9" name="Dijagram 8"/>
          <p:cNvGraphicFramePr/>
          <p:nvPr>
            <p:extLst>
              <p:ext uri="{D42A27DB-BD31-4B8C-83A1-F6EECF244321}">
                <p14:modId xmlns:p14="http://schemas.microsoft.com/office/powerpoint/2010/main" val="1182929360"/>
              </p:ext>
            </p:extLst>
          </p:nvPr>
        </p:nvGraphicFramePr>
        <p:xfrm>
          <a:off x="1837087" y="861678"/>
          <a:ext cx="10198394" cy="5744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2" name="Gráfico 243">
            <a:extLst>
              <a:ext uri="{FF2B5EF4-FFF2-40B4-BE49-F238E27FC236}">
                <a16:creationId xmlns:a16="http://schemas.microsoft.com/office/drawing/2014/main" id="{EFB6A3C8-97C2-C148-9DC7-2663AAA2AE58}"/>
              </a:ext>
            </a:extLst>
          </p:cNvPr>
          <p:cNvGrpSpPr/>
          <p:nvPr/>
        </p:nvGrpSpPr>
        <p:grpSpPr>
          <a:xfrm>
            <a:off x="1" y="2321830"/>
            <a:ext cx="1798320" cy="1782810"/>
            <a:chOff x="527807" y="4262190"/>
            <a:chExt cx="654197" cy="654197"/>
          </a:xfrm>
          <a:solidFill>
            <a:srgbClr val="002060"/>
          </a:solidFill>
        </p:grpSpPr>
        <p:sp>
          <p:nvSpPr>
            <p:cNvPr id="13" name="Forma libre 384">
              <a:extLst>
                <a:ext uri="{FF2B5EF4-FFF2-40B4-BE49-F238E27FC236}">
                  <a16:creationId xmlns:a16="http://schemas.microsoft.com/office/drawing/2014/main" id="{2CEA8D74-D946-2148-9BA3-559B44251BB3}"/>
                </a:ext>
              </a:extLst>
            </p:cNvPr>
            <p:cNvSpPr/>
            <p:nvPr/>
          </p:nvSpPr>
          <p:spPr>
            <a:xfrm>
              <a:off x="853947" y="4343006"/>
              <a:ext cx="273434" cy="246602"/>
            </a:xfrm>
            <a:custGeom>
              <a:avLst/>
              <a:gdLst>
                <a:gd name="connsiteX0" fmla="*/ 96362 w 273433"/>
                <a:gd name="connsiteY0" fmla="*/ 246283 h 246601"/>
                <a:gd name="connsiteX1" fmla="*/ 182122 w 273433"/>
                <a:gd name="connsiteY1" fmla="*/ 191364 h 246601"/>
                <a:gd name="connsiteX2" fmla="*/ 273541 w 273433"/>
                <a:gd name="connsiteY2" fmla="*/ 96362 h 246601"/>
                <a:gd name="connsiteX3" fmla="*/ 178137 w 273433"/>
                <a:gd name="connsiteY3" fmla="*/ 958 h 246601"/>
                <a:gd name="connsiteX4" fmla="*/ 92067 w 273433"/>
                <a:gd name="connsiteY4" fmla="*/ 55910 h 246601"/>
                <a:gd name="connsiteX5" fmla="*/ 958 w 273433"/>
                <a:gd name="connsiteY5" fmla="*/ 150879 h 246601"/>
                <a:gd name="connsiteX6" fmla="*/ 96362 w 273433"/>
                <a:gd name="connsiteY6" fmla="*/ 246283 h 246601"/>
                <a:gd name="connsiteX7" fmla="*/ 164508 w 273433"/>
                <a:gd name="connsiteY7" fmla="*/ 69105 h 246601"/>
                <a:gd name="connsiteX8" fmla="*/ 178137 w 273433"/>
                <a:gd name="connsiteY8" fmla="*/ 55475 h 246601"/>
                <a:gd name="connsiteX9" fmla="*/ 191767 w 273433"/>
                <a:gd name="connsiteY9" fmla="*/ 69105 h 246601"/>
                <a:gd name="connsiteX10" fmla="*/ 191767 w 273433"/>
                <a:gd name="connsiteY10" fmla="*/ 123622 h 246601"/>
                <a:gd name="connsiteX11" fmla="*/ 178137 w 273433"/>
                <a:gd name="connsiteY11" fmla="*/ 137251 h 246601"/>
                <a:gd name="connsiteX12" fmla="*/ 164508 w 273433"/>
                <a:gd name="connsiteY12" fmla="*/ 123622 h 246601"/>
                <a:gd name="connsiteX13" fmla="*/ 164508 w 273433"/>
                <a:gd name="connsiteY13" fmla="*/ 69105 h 246601"/>
                <a:gd name="connsiteX14" fmla="*/ 83966 w 273433"/>
                <a:gd name="connsiteY14" fmla="*/ 84164 h 246601"/>
                <a:gd name="connsiteX15" fmla="*/ 82733 w 273433"/>
                <a:gd name="connsiteY15" fmla="*/ 96364 h 246601"/>
                <a:gd name="connsiteX16" fmla="*/ 84984 w 273433"/>
                <a:gd name="connsiteY16" fmla="*/ 116561 h 246601"/>
                <a:gd name="connsiteX17" fmla="*/ 82733 w 273433"/>
                <a:gd name="connsiteY17" fmla="*/ 123622 h 246601"/>
                <a:gd name="connsiteX18" fmla="*/ 82733 w 273433"/>
                <a:gd name="connsiteY18" fmla="*/ 178138 h 246601"/>
                <a:gd name="connsiteX19" fmla="*/ 96362 w 273433"/>
                <a:gd name="connsiteY19" fmla="*/ 191768 h 246601"/>
                <a:gd name="connsiteX20" fmla="*/ 109992 w 273433"/>
                <a:gd name="connsiteY20" fmla="*/ 178138 h 246601"/>
                <a:gd name="connsiteX21" fmla="*/ 109992 w 273433"/>
                <a:gd name="connsiteY21" fmla="*/ 162921 h 246601"/>
                <a:gd name="connsiteX22" fmla="*/ 152939 w 273433"/>
                <a:gd name="connsiteY22" fmla="*/ 187959 h 246601"/>
                <a:gd name="connsiteX23" fmla="*/ 96362 w 273433"/>
                <a:gd name="connsiteY23" fmla="*/ 219026 h 246601"/>
                <a:gd name="connsiteX24" fmla="*/ 28217 w 273433"/>
                <a:gd name="connsiteY24" fmla="*/ 150881 h 246601"/>
                <a:gd name="connsiteX25" fmla="*/ 83966 w 273433"/>
                <a:gd name="connsiteY25" fmla="*/ 84164 h 246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73433" h="246601">
                  <a:moveTo>
                    <a:pt x="96362" y="246283"/>
                  </a:moveTo>
                  <a:cubicBezTo>
                    <a:pt x="133337" y="246283"/>
                    <a:pt x="166488" y="224502"/>
                    <a:pt x="182122" y="191364"/>
                  </a:cubicBezTo>
                  <a:cubicBezTo>
                    <a:pt x="232840" y="189223"/>
                    <a:pt x="273541" y="147598"/>
                    <a:pt x="273541" y="96362"/>
                  </a:cubicBezTo>
                  <a:cubicBezTo>
                    <a:pt x="273541" y="43762"/>
                    <a:pt x="230737" y="958"/>
                    <a:pt x="178137" y="958"/>
                  </a:cubicBezTo>
                  <a:cubicBezTo>
                    <a:pt x="140048" y="958"/>
                    <a:pt x="107350" y="23554"/>
                    <a:pt x="92067" y="55910"/>
                  </a:cubicBezTo>
                  <a:cubicBezTo>
                    <a:pt x="41494" y="58211"/>
                    <a:pt x="958" y="99751"/>
                    <a:pt x="958" y="150879"/>
                  </a:cubicBezTo>
                  <a:cubicBezTo>
                    <a:pt x="958" y="203480"/>
                    <a:pt x="43762" y="246283"/>
                    <a:pt x="96362" y="246283"/>
                  </a:cubicBezTo>
                  <a:close/>
                  <a:moveTo>
                    <a:pt x="164508" y="69105"/>
                  </a:moveTo>
                  <a:cubicBezTo>
                    <a:pt x="164508" y="61571"/>
                    <a:pt x="170604" y="55475"/>
                    <a:pt x="178137" y="55475"/>
                  </a:cubicBezTo>
                  <a:cubicBezTo>
                    <a:pt x="185671" y="55475"/>
                    <a:pt x="191767" y="61571"/>
                    <a:pt x="191767" y="69105"/>
                  </a:cubicBezTo>
                  <a:lnTo>
                    <a:pt x="191767" y="123622"/>
                  </a:lnTo>
                  <a:cubicBezTo>
                    <a:pt x="191767" y="131155"/>
                    <a:pt x="185671" y="137251"/>
                    <a:pt x="178137" y="137251"/>
                  </a:cubicBezTo>
                  <a:cubicBezTo>
                    <a:pt x="170604" y="137251"/>
                    <a:pt x="164508" y="131155"/>
                    <a:pt x="164508" y="123622"/>
                  </a:cubicBezTo>
                  <a:lnTo>
                    <a:pt x="164508" y="69105"/>
                  </a:lnTo>
                  <a:close/>
                  <a:moveTo>
                    <a:pt x="83966" y="84164"/>
                  </a:moveTo>
                  <a:cubicBezTo>
                    <a:pt x="83442" y="88202"/>
                    <a:pt x="82733" y="92187"/>
                    <a:pt x="82733" y="96364"/>
                  </a:cubicBezTo>
                  <a:cubicBezTo>
                    <a:pt x="82733" y="103304"/>
                    <a:pt x="83570" y="110038"/>
                    <a:pt x="84984" y="116561"/>
                  </a:cubicBezTo>
                  <a:cubicBezTo>
                    <a:pt x="83684" y="118650"/>
                    <a:pt x="82733" y="120977"/>
                    <a:pt x="82733" y="123622"/>
                  </a:cubicBezTo>
                  <a:lnTo>
                    <a:pt x="82733" y="178138"/>
                  </a:lnTo>
                  <a:cubicBezTo>
                    <a:pt x="82733" y="185672"/>
                    <a:pt x="88829" y="191768"/>
                    <a:pt x="96362" y="191768"/>
                  </a:cubicBezTo>
                  <a:cubicBezTo>
                    <a:pt x="103896" y="191768"/>
                    <a:pt x="109992" y="185672"/>
                    <a:pt x="109992" y="178138"/>
                  </a:cubicBezTo>
                  <a:lnTo>
                    <a:pt x="109992" y="162921"/>
                  </a:lnTo>
                  <a:cubicBezTo>
                    <a:pt x="121630" y="174834"/>
                    <a:pt x="136440" y="183404"/>
                    <a:pt x="152939" y="187959"/>
                  </a:cubicBezTo>
                  <a:cubicBezTo>
                    <a:pt x="140578" y="206943"/>
                    <a:pt x="119516" y="219026"/>
                    <a:pt x="96362" y="219026"/>
                  </a:cubicBezTo>
                  <a:cubicBezTo>
                    <a:pt x="58776" y="219026"/>
                    <a:pt x="28217" y="188453"/>
                    <a:pt x="28217" y="150881"/>
                  </a:cubicBezTo>
                  <a:cubicBezTo>
                    <a:pt x="28216" y="117773"/>
                    <a:pt x="51986" y="90186"/>
                    <a:pt x="83966" y="84164"/>
                  </a:cubicBezTo>
                  <a:close/>
                </a:path>
              </a:pathLst>
            </a:custGeom>
            <a:grpFill/>
            <a:ln w="9525" cap="flat">
              <a:solidFill>
                <a:srgbClr val="0020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MX"/>
            </a:p>
          </p:txBody>
        </p:sp>
        <p:sp>
          <p:nvSpPr>
            <p:cNvPr id="14" name="Forma libre 385">
              <a:extLst>
                <a:ext uri="{FF2B5EF4-FFF2-40B4-BE49-F238E27FC236}">
                  <a16:creationId xmlns:a16="http://schemas.microsoft.com/office/drawing/2014/main" id="{D568C95C-C71F-AB49-9540-3488FDD112C9}"/>
                </a:ext>
              </a:extLst>
            </p:cNvPr>
            <p:cNvSpPr/>
            <p:nvPr/>
          </p:nvSpPr>
          <p:spPr>
            <a:xfrm>
              <a:off x="526849" y="4533816"/>
              <a:ext cx="160994" cy="246602"/>
            </a:xfrm>
            <a:custGeom>
              <a:avLst/>
              <a:gdLst>
                <a:gd name="connsiteX0" fmla="*/ 128252 w 160993"/>
                <a:gd name="connsiteY0" fmla="*/ 23422 h 246601"/>
                <a:gd name="connsiteX1" fmla="*/ 17249 w 160993"/>
                <a:gd name="connsiteY1" fmla="*/ 1222 h 246601"/>
                <a:gd name="connsiteX2" fmla="*/ 5936 w 160993"/>
                <a:gd name="connsiteY2" fmla="*/ 4043 h 246601"/>
                <a:gd name="connsiteX3" fmla="*/ 958 w 160993"/>
                <a:gd name="connsiteY3" fmla="*/ 14584 h 246601"/>
                <a:gd name="connsiteX4" fmla="*/ 958 w 160993"/>
                <a:gd name="connsiteY4" fmla="*/ 232650 h 246601"/>
                <a:gd name="connsiteX5" fmla="*/ 14588 w 160993"/>
                <a:gd name="connsiteY5" fmla="*/ 246280 h 246601"/>
                <a:gd name="connsiteX6" fmla="*/ 99982 w 160993"/>
                <a:gd name="connsiteY6" fmla="*/ 246280 h 246601"/>
                <a:gd name="connsiteX7" fmla="*/ 140471 w 160993"/>
                <a:gd name="connsiteY7" fmla="*/ 211182 h 246601"/>
                <a:gd name="connsiteX8" fmla="*/ 160728 w 160993"/>
                <a:gd name="connsiteY8" fmla="*/ 69300 h 246601"/>
                <a:gd name="connsiteX9" fmla="*/ 128252 w 160993"/>
                <a:gd name="connsiteY9" fmla="*/ 23422 h 246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993" h="246601">
                  <a:moveTo>
                    <a:pt x="128252" y="23422"/>
                  </a:moveTo>
                  <a:lnTo>
                    <a:pt x="17249" y="1222"/>
                  </a:lnTo>
                  <a:cubicBezTo>
                    <a:pt x="13283" y="423"/>
                    <a:pt x="9104" y="1462"/>
                    <a:pt x="5936" y="4043"/>
                  </a:cubicBezTo>
                  <a:cubicBezTo>
                    <a:pt x="2794" y="6638"/>
                    <a:pt x="958" y="10498"/>
                    <a:pt x="958" y="14584"/>
                  </a:cubicBezTo>
                  <a:lnTo>
                    <a:pt x="958" y="232650"/>
                  </a:lnTo>
                  <a:cubicBezTo>
                    <a:pt x="958" y="240184"/>
                    <a:pt x="7054" y="246280"/>
                    <a:pt x="14588" y="246280"/>
                  </a:cubicBezTo>
                  <a:lnTo>
                    <a:pt x="99982" y="246280"/>
                  </a:lnTo>
                  <a:cubicBezTo>
                    <a:pt x="120213" y="246280"/>
                    <a:pt x="137622" y="231186"/>
                    <a:pt x="140471" y="211182"/>
                  </a:cubicBezTo>
                  <a:lnTo>
                    <a:pt x="160728" y="69300"/>
                  </a:lnTo>
                  <a:cubicBezTo>
                    <a:pt x="163789" y="47818"/>
                    <a:pt x="149548" y="27668"/>
                    <a:pt x="128252" y="23422"/>
                  </a:cubicBezTo>
                  <a:close/>
                </a:path>
              </a:pathLst>
            </a:custGeom>
            <a:grpFill/>
            <a:ln w="9525" cap="flat">
              <a:solidFill>
                <a:srgbClr val="0020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MX"/>
            </a:p>
          </p:txBody>
        </p:sp>
        <p:sp>
          <p:nvSpPr>
            <p:cNvPr id="15" name="Forma libre 386">
              <a:extLst>
                <a:ext uri="{FF2B5EF4-FFF2-40B4-BE49-F238E27FC236}">
                  <a16:creationId xmlns:a16="http://schemas.microsoft.com/office/drawing/2014/main" id="{9507ED62-1ECD-0E47-A568-117A53B8192D}"/>
                </a:ext>
              </a:extLst>
            </p:cNvPr>
            <p:cNvSpPr/>
            <p:nvPr/>
          </p:nvSpPr>
          <p:spPr>
            <a:xfrm>
              <a:off x="691333" y="4574696"/>
              <a:ext cx="490648" cy="260657"/>
            </a:xfrm>
            <a:custGeom>
              <a:avLst/>
              <a:gdLst>
                <a:gd name="connsiteX0" fmla="*/ 408897 w 490647"/>
                <a:gd name="connsiteY0" fmla="*/ 82737 h 260656"/>
                <a:gd name="connsiteX1" fmla="*/ 337377 w 490647"/>
                <a:gd name="connsiteY1" fmla="*/ 95278 h 260656"/>
                <a:gd name="connsiteX2" fmla="*/ 327113 w 490647"/>
                <a:gd name="connsiteY2" fmla="*/ 109176 h 260656"/>
                <a:gd name="connsiteX3" fmla="*/ 327122 w 490647"/>
                <a:gd name="connsiteY3" fmla="*/ 109995 h 260656"/>
                <a:gd name="connsiteX4" fmla="*/ 301594 w 490647"/>
                <a:gd name="connsiteY4" fmla="*/ 160998 h 260656"/>
                <a:gd name="connsiteX5" fmla="*/ 237175 w 490647"/>
                <a:gd name="connsiteY5" fmla="*/ 178446 h 260656"/>
                <a:gd name="connsiteX6" fmla="*/ 84567 w 490647"/>
                <a:gd name="connsiteY6" fmla="*/ 149425 h 260656"/>
                <a:gd name="connsiteX7" fmla="*/ 74270 w 490647"/>
                <a:gd name="connsiteY7" fmla="*/ 133657 h 260656"/>
                <a:gd name="connsiteX8" fmla="*/ 91541 w 490647"/>
                <a:gd name="connsiteY8" fmla="*/ 123063 h 260656"/>
                <a:gd name="connsiteX9" fmla="*/ 237175 w 490647"/>
                <a:gd name="connsiteY9" fmla="*/ 151186 h 260656"/>
                <a:gd name="connsiteX10" fmla="*/ 285303 w 490647"/>
                <a:gd name="connsiteY10" fmla="*/ 139141 h 260656"/>
                <a:gd name="connsiteX11" fmla="*/ 299864 w 490647"/>
                <a:gd name="connsiteY11" fmla="*/ 109992 h 260656"/>
                <a:gd name="connsiteX12" fmla="*/ 299159 w 490647"/>
                <a:gd name="connsiteY12" fmla="*/ 103516 h 260656"/>
                <a:gd name="connsiteX13" fmla="*/ 193547 w 490647"/>
                <a:gd name="connsiteY13" fmla="*/ 42113 h 260656"/>
                <a:gd name="connsiteX14" fmla="*/ 135304 w 490647"/>
                <a:gd name="connsiteY14" fmla="*/ 20630 h 260656"/>
                <a:gd name="connsiteX15" fmla="*/ 68170 w 490647"/>
                <a:gd name="connsiteY15" fmla="*/ 958 h 260656"/>
                <a:gd name="connsiteX16" fmla="*/ 35360 w 490647"/>
                <a:gd name="connsiteY16" fmla="*/ 3213 h 260656"/>
                <a:gd name="connsiteX17" fmla="*/ 23585 w 490647"/>
                <a:gd name="connsiteY17" fmla="*/ 17764 h 260656"/>
                <a:gd name="connsiteX18" fmla="*/ 23209 w 490647"/>
                <a:gd name="connsiteY18" fmla="*/ 32275 h 260656"/>
                <a:gd name="connsiteX19" fmla="*/ 2952 w 490647"/>
                <a:gd name="connsiteY19" fmla="*/ 174197 h 260656"/>
                <a:gd name="connsiteX20" fmla="*/ 2073 w 490647"/>
                <a:gd name="connsiteY20" fmla="*/ 177883 h 260656"/>
                <a:gd name="connsiteX21" fmla="*/ 1354 w 490647"/>
                <a:gd name="connsiteY21" fmla="*/ 180611 h 260656"/>
                <a:gd name="connsiteX22" fmla="*/ 9020 w 490647"/>
                <a:gd name="connsiteY22" fmla="*/ 196317 h 260656"/>
                <a:gd name="connsiteX23" fmla="*/ 204459 w 490647"/>
                <a:gd name="connsiteY23" fmla="*/ 259910 h 260656"/>
                <a:gd name="connsiteX24" fmla="*/ 438177 w 490647"/>
                <a:gd name="connsiteY24" fmla="*/ 171002 h 260656"/>
                <a:gd name="connsiteX25" fmla="*/ 482233 w 490647"/>
                <a:gd name="connsiteY25" fmla="*/ 149861 h 260656"/>
                <a:gd name="connsiteX26" fmla="*/ 490667 w 490647"/>
                <a:gd name="connsiteY26" fmla="*/ 137746 h 260656"/>
                <a:gd name="connsiteX27" fmla="*/ 408897 w 490647"/>
                <a:gd name="connsiteY27" fmla="*/ 82737 h 260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0647" h="260656">
                  <a:moveTo>
                    <a:pt x="408897" y="82737"/>
                  </a:moveTo>
                  <a:cubicBezTo>
                    <a:pt x="391880" y="82737"/>
                    <a:pt x="363181" y="88803"/>
                    <a:pt x="337377" y="95278"/>
                  </a:cubicBezTo>
                  <a:cubicBezTo>
                    <a:pt x="331059" y="96863"/>
                    <a:pt x="326970" y="102664"/>
                    <a:pt x="327113" y="109176"/>
                  </a:cubicBezTo>
                  <a:cubicBezTo>
                    <a:pt x="327119" y="109448"/>
                    <a:pt x="327122" y="109720"/>
                    <a:pt x="327122" y="109995"/>
                  </a:cubicBezTo>
                  <a:cubicBezTo>
                    <a:pt x="327122" y="130611"/>
                    <a:pt x="318045" y="148712"/>
                    <a:pt x="301594" y="160998"/>
                  </a:cubicBezTo>
                  <a:cubicBezTo>
                    <a:pt x="285649" y="172897"/>
                    <a:pt x="265179" y="178446"/>
                    <a:pt x="237175" y="178446"/>
                  </a:cubicBezTo>
                  <a:cubicBezTo>
                    <a:pt x="200499" y="178446"/>
                    <a:pt x="150586" y="168949"/>
                    <a:pt x="84567" y="149425"/>
                  </a:cubicBezTo>
                  <a:cubicBezTo>
                    <a:pt x="77753" y="147410"/>
                    <a:pt x="72937" y="140637"/>
                    <a:pt x="74270" y="133657"/>
                  </a:cubicBezTo>
                  <a:cubicBezTo>
                    <a:pt x="75806" y="125607"/>
                    <a:pt x="83929" y="120786"/>
                    <a:pt x="91541" y="123063"/>
                  </a:cubicBezTo>
                  <a:cubicBezTo>
                    <a:pt x="154523" y="141723"/>
                    <a:pt x="203502" y="151186"/>
                    <a:pt x="237175" y="151186"/>
                  </a:cubicBezTo>
                  <a:cubicBezTo>
                    <a:pt x="265845" y="151186"/>
                    <a:pt x="278382" y="144318"/>
                    <a:pt x="285303" y="139141"/>
                  </a:cubicBezTo>
                  <a:cubicBezTo>
                    <a:pt x="294832" y="132033"/>
                    <a:pt x="299864" y="121958"/>
                    <a:pt x="299864" y="109992"/>
                  </a:cubicBezTo>
                  <a:cubicBezTo>
                    <a:pt x="299864" y="107706"/>
                    <a:pt x="299448" y="105648"/>
                    <a:pt x="299159" y="103516"/>
                  </a:cubicBezTo>
                  <a:cubicBezTo>
                    <a:pt x="293999" y="65889"/>
                    <a:pt x="244454" y="52453"/>
                    <a:pt x="193547" y="42113"/>
                  </a:cubicBezTo>
                  <a:cubicBezTo>
                    <a:pt x="169909" y="37321"/>
                    <a:pt x="152313" y="28843"/>
                    <a:pt x="135304" y="20630"/>
                  </a:cubicBezTo>
                  <a:cubicBezTo>
                    <a:pt x="114328" y="10514"/>
                    <a:pt x="94523" y="958"/>
                    <a:pt x="68170" y="958"/>
                  </a:cubicBezTo>
                  <a:cubicBezTo>
                    <a:pt x="57722" y="958"/>
                    <a:pt x="46687" y="1719"/>
                    <a:pt x="35360" y="3213"/>
                  </a:cubicBezTo>
                  <a:cubicBezTo>
                    <a:pt x="28208" y="4156"/>
                    <a:pt x="23046" y="10571"/>
                    <a:pt x="23585" y="17764"/>
                  </a:cubicBezTo>
                  <a:cubicBezTo>
                    <a:pt x="23981" y="23048"/>
                    <a:pt x="23874" y="27788"/>
                    <a:pt x="23209" y="32275"/>
                  </a:cubicBezTo>
                  <a:lnTo>
                    <a:pt x="2952" y="174197"/>
                  </a:lnTo>
                  <a:cubicBezTo>
                    <a:pt x="2765" y="175474"/>
                    <a:pt x="2392" y="176673"/>
                    <a:pt x="2073" y="177883"/>
                  </a:cubicBezTo>
                  <a:cubicBezTo>
                    <a:pt x="2046" y="178003"/>
                    <a:pt x="1380" y="180505"/>
                    <a:pt x="1354" y="180611"/>
                  </a:cubicBezTo>
                  <a:cubicBezTo>
                    <a:pt x="-217" y="187012"/>
                    <a:pt x="3004" y="193628"/>
                    <a:pt x="9020" y="196317"/>
                  </a:cubicBezTo>
                  <a:cubicBezTo>
                    <a:pt x="73865" y="225331"/>
                    <a:pt x="160431" y="259910"/>
                    <a:pt x="204459" y="259910"/>
                  </a:cubicBezTo>
                  <a:cubicBezTo>
                    <a:pt x="257325" y="259910"/>
                    <a:pt x="366172" y="206406"/>
                    <a:pt x="438177" y="171002"/>
                  </a:cubicBezTo>
                  <a:cubicBezTo>
                    <a:pt x="456763" y="161868"/>
                    <a:pt x="472165" y="154286"/>
                    <a:pt x="482233" y="149861"/>
                  </a:cubicBezTo>
                  <a:cubicBezTo>
                    <a:pt x="487111" y="147718"/>
                    <a:pt x="490610" y="143074"/>
                    <a:pt x="490667" y="137746"/>
                  </a:cubicBezTo>
                  <a:cubicBezTo>
                    <a:pt x="491017" y="105382"/>
                    <a:pt x="457299" y="82737"/>
                    <a:pt x="408897" y="82737"/>
                  </a:cubicBezTo>
                  <a:close/>
                </a:path>
              </a:pathLst>
            </a:custGeom>
            <a:grpFill/>
            <a:ln w="9525" cap="flat">
              <a:solidFill>
                <a:srgbClr val="0020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MX"/>
            </a:p>
          </p:txBody>
        </p:sp>
      </p:grpSp>
    </p:spTree>
    <p:extLst>
      <p:ext uri="{BB962C8B-B14F-4D97-AF65-F5344CB8AC3E}">
        <p14:creationId xmlns:p14="http://schemas.microsoft.com/office/powerpoint/2010/main" val="28635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utnik 7"/>
          <p:cNvSpPr/>
          <p:nvPr/>
        </p:nvSpPr>
        <p:spPr>
          <a:xfrm>
            <a:off x="0" y="-16590"/>
            <a:ext cx="12192000" cy="653298"/>
          </a:xfrm>
          <a:prstGeom prst="rect">
            <a:avLst/>
          </a:prstGeom>
          <a:solidFill>
            <a:srgbClr val="002060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lIns="36000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Pregled</a:t>
            </a:r>
            <a:r>
              <a:rPr kumimoji="0" lang="hr-HR" sz="2400" b="1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strukture Nacrta prijedloga novog zakona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5" t="1154" r="30083" b="2354"/>
          <a:stretch/>
        </p:blipFill>
        <p:spPr>
          <a:xfrm>
            <a:off x="11675698" y="71564"/>
            <a:ext cx="359783" cy="476990"/>
          </a:xfrm>
          <a:prstGeom prst="rect">
            <a:avLst/>
          </a:prstGeom>
        </p:spPr>
      </p:pic>
      <p:sp>
        <p:nvSpPr>
          <p:cNvPr id="11" name="Rezervirano mjesto broja slajda 228"/>
          <p:cNvSpPr txBox="1">
            <a:spLocks/>
          </p:cNvSpPr>
          <p:nvPr/>
        </p:nvSpPr>
        <p:spPr>
          <a:xfrm>
            <a:off x="11755836" y="6542745"/>
            <a:ext cx="19950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sr-Latn-RS"/>
            </a:defPPr>
            <a:lvl1pPr marL="0" algn="l" defTabSz="914400" rtl="0" eaLnBrk="1" latinLnBrk="0" hangingPunct="1">
              <a:defRPr lang="en-US" sz="800" b="0" i="0" kern="1200" smtClean="0">
                <a:solidFill>
                  <a:schemeClr val="tx2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7C3DC-F2BD-3444-971E-438EC79B522A}" type="slidenum">
              <a:rPr kumimoji="0" lang="en-GB" sz="1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Rezervirano mjesto sadržaja 7">
            <a:extLst>
              <a:ext uri="{FF2B5EF4-FFF2-40B4-BE49-F238E27FC236}">
                <a16:creationId xmlns:a16="http://schemas.microsoft.com/office/drawing/2014/main" id="{9142FF26-2CEF-49CC-A9B3-18C04F2A56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0194110"/>
              </p:ext>
            </p:extLst>
          </p:nvPr>
        </p:nvGraphicFramePr>
        <p:xfrm>
          <a:off x="257073" y="724862"/>
          <a:ext cx="11598515" cy="5795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9119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utnik 7"/>
          <p:cNvSpPr/>
          <p:nvPr/>
        </p:nvSpPr>
        <p:spPr>
          <a:xfrm>
            <a:off x="0" y="-16590"/>
            <a:ext cx="12192000" cy="653298"/>
          </a:xfrm>
          <a:prstGeom prst="rect">
            <a:avLst/>
          </a:prstGeom>
          <a:solidFill>
            <a:srgbClr val="002060"/>
          </a:solidFill>
          <a:ln w="25400" cap="flat" cmpd="sng" algn="ctr">
            <a:noFill/>
            <a:prstDash val="solid"/>
          </a:ln>
          <a:effectLst/>
        </p:spPr>
        <p:txBody>
          <a:bodyPr lIns="36000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Načela na kojima se temelji Nacrt prijedloga zakona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5" t="1154" r="30083" b="2354"/>
          <a:stretch/>
        </p:blipFill>
        <p:spPr>
          <a:xfrm>
            <a:off x="11675698" y="71564"/>
            <a:ext cx="359783" cy="476990"/>
          </a:xfrm>
          <a:prstGeom prst="rect">
            <a:avLst/>
          </a:prstGeom>
        </p:spPr>
      </p:pic>
      <p:sp>
        <p:nvSpPr>
          <p:cNvPr id="11" name="Rezervirano mjesto broja slajda 228"/>
          <p:cNvSpPr txBox="1">
            <a:spLocks/>
          </p:cNvSpPr>
          <p:nvPr/>
        </p:nvSpPr>
        <p:spPr>
          <a:xfrm>
            <a:off x="11755836" y="6542745"/>
            <a:ext cx="19950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sr-Latn-RS"/>
            </a:defPPr>
            <a:lvl1pPr marL="0" algn="l" defTabSz="914400" rtl="0" eaLnBrk="1" latinLnBrk="0" hangingPunct="1">
              <a:defRPr lang="en-US" sz="800" b="0" i="0" kern="1200" smtClean="0">
                <a:solidFill>
                  <a:schemeClr val="tx2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7C3DC-F2BD-3444-971E-438EC79B522A}" type="slidenum">
              <a:rPr kumimoji="0" lang="en-GB" sz="1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Pravokutnik s jednim zaobljenim kutom 13"/>
          <p:cNvSpPr/>
          <p:nvPr/>
        </p:nvSpPr>
        <p:spPr>
          <a:xfrm>
            <a:off x="6448927" y="4075559"/>
            <a:ext cx="2955600" cy="2570400"/>
          </a:xfrm>
          <a:prstGeom prst="round1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5" name="Pravokutnik s jednim zaobljenim kutom 14"/>
          <p:cNvSpPr/>
          <p:nvPr/>
        </p:nvSpPr>
        <p:spPr>
          <a:xfrm>
            <a:off x="2258100" y="4089640"/>
            <a:ext cx="2955600" cy="2570400"/>
          </a:xfrm>
          <a:prstGeom prst="round1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8" name="Pravokutnik s jednim zaobljenim kutom 17"/>
          <p:cNvSpPr/>
          <p:nvPr/>
        </p:nvSpPr>
        <p:spPr>
          <a:xfrm>
            <a:off x="8154955" y="1271458"/>
            <a:ext cx="2955600" cy="2570400"/>
          </a:xfrm>
          <a:prstGeom prst="round1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9" name="Pravokutnik s jednim zaobljenim kutom 18"/>
          <p:cNvSpPr/>
          <p:nvPr/>
        </p:nvSpPr>
        <p:spPr>
          <a:xfrm>
            <a:off x="4336409" y="1281033"/>
            <a:ext cx="2955600" cy="2569945"/>
          </a:xfrm>
          <a:prstGeom prst="round1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0" name="Pravokutnik s jednim zaobljenim kutom 19"/>
          <p:cNvSpPr/>
          <p:nvPr/>
        </p:nvSpPr>
        <p:spPr>
          <a:xfrm>
            <a:off x="650281" y="1271458"/>
            <a:ext cx="2954955" cy="2570400"/>
          </a:xfrm>
          <a:prstGeom prst="round1Rect">
            <a:avLst/>
          </a:prstGeom>
          <a:ln w="57150">
            <a:solidFill>
              <a:srgbClr val="00206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grpSp>
        <p:nvGrpSpPr>
          <p:cNvPr id="21" name="Grupa 20"/>
          <p:cNvGrpSpPr/>
          <p:nvPr/>
        </p:nvGrpSpPr>
        <p:grpSpPr>
          <a:xfrm>
            <a:off x="896215" y="2718660"/>
            <a:ext cx="6443588" cy="1978888"/>
            <a:chOff x="-3832524" y="1780345"/>
            <a:chExt cx="6443588" cy="1978888"/>
          </a:xfrm>
        </p:grpSpPr>
        <p:sp>
          <p:nvSpPr>
            <p:cNvPr id="47" name="Pravokutnik 46"/>
            <p:cNvSpPr/>
            <p:nvPr/>
          </p:nvSpPr>
          <p:spPr>
            <a:xfrm>
              <a:off x="219712" y="2872042"/>
              <a:ext cx="2391352" cy="88719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8" name="TekstniOkvir 47"/>
            <p:cNvSpPr txBox="1"/>
            <p:nvPr/>
          </p:nvSpPr>
          <p:spPr>
            <a:xfrm>
              <a:off x="-3832524" y="1780345"/>
              <a:ext cx="2391352" cy="8871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0904" tIns="120904" rIns="120904" bIns="0" numCol="1" spcCol="1270" anchor="t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r-HR" sz="1700" b="1" i="1" kern="1200" dirty="0" smtClean="0">
                  <a:solidFill>
                    <a:srgbClr val="002060"/>
                  </a:solidFill>
                </a:rPr>
                <a:t>Načelo zabrane odobravanja nezatraženog kredita</a:t>
              </a:r>
              <a:endParaRPr lang="hr-HR" sz="1700" b="1" kern="12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2" name="Grupa 21"/>
          <p:cNvGrpSpPr/>
          <p:nvPr/>
        </p:nvGrpSpPr>
        <p:grpSpPr>
          <a:xfrm>
            <a:off x="5100851" y="3962757"/>
            <a:ext cx="4171862" cy="2550965"/>
            <a:chOff x="2609658" y="2150143"/>
            <a:chExt cx="4171862" cy="2550965"/>
          </a:xfrm>
        </p:grpSpPr>
        <p:sp>
          <p:nvSpPr>
            <p:cNvPr id="45" name="Pravokutnik 44"/>
            <p:cNvSpPr/>
            <p:nvPr/>
          </p:nvSpPr>
          <p:spPr>
            <a:xfrm>
              <a:off x="2609658" y="2150143"/>
              <a:ext cx="2391352" cy="88719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6" name="TekstniOkvir 45"/>
            <p:cNvSpPr txBox="1"/>
            <p:nvPr/>
          </p:nvSpPr>
          <p:spPr>
            <a:xfrm>
              <a:off x="4325102" y="3989602"/>
              <a:ext cx="2456418" cy="7115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0904" tIns="120904" rIns="120904" bIns="0" numCol="1" spcCol="1270" anchor="t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r-HR" sz="1700" b="1" i="1" kern="1200" dirty="0" smtClean="0">
                  <a:solidFill>
                    <a:srgbClr val="002060"/>
                  </a:solidFill>
                </a:rPr>
                <a:t>Načelo nediskriminacije</a:t>
              </a:r>
              <a:endParaRPr lang="hr-HR" sz="1700" b="1" kern="12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8425854" y="2764810"/>
            <a:ext cx="2391352" cy="909252"/>
            <a:chOff x="5365385" y="1627573"/>
            <a:chExt cx="2391352" cy="909252"/>
          </a:xfrm>
        </p:grpSpPr>
        <p:sp>
          <p:nvSpPr>
            <p:cNvPr id="43" name="Pravokutnik 42"/>
            <p:cNvSpPr/>
            <p:nvPr/>
          </p:nvSpPr>
          <p:spPr>
            <a:xfrm>
              <a:off x="5365385" y="1649634"/>
              <a:ext cx="2391352" cy="88719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TekstniOkvir 43"/>
            <p:cNvSpPr txBox="1"/>
            <p:nvPr/>
          </p:nvSpPr>
          <p:spPr>
            <a:xfrm>
              <a:off x="5365385" y="1627573"/>
              <a:ext cx="2391352" cy="8871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0904" tIns="120904" rIns="120904" bIns="0" numCol="1" spcCol="1270" anchor="t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r-HR" sz="1700" b="1" i="1" kern="1200" dirty="0" smtClean="0">
                  <a:solidFill>
                    <a:srgbClr val="002060"/>
                  </a:solidFill>
                </a:rPr>
                <a:t>Načelo zaštite osobnih podataka</a:t>
              </a:r>
              <a:endParaRPr lang="hr-HR" sz="1700" b="1" kern="12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4" name="Grupa 23"/>
          <p:cNvGrpSpPr/>
          <p:nvPr/>
        </p:nvGrpSpPr>
        <p:grpSpPr>
          <a:xfrm>
            <a:off x="2379764" y="4115157"/>
            <a:ext cx="5264839" cy="2427588"/>
            <a:chOff x="5122486" y="1629895"/>
            <a:chExt cx="5264839" cy="2427588"/>
          </a:xfrm>
        </p:grpSpPr>
        <p:sp>
          <p:nvSpPr>
            <p:cNvPr id="41" name="Pravokutnik 40"/>
            <p:cNvSpPr/>
            <p:nvPr/>
          </p:nvSpPr>
          <p:spPr>
            <a:xfrm>
              <a:off x="7995973" y="1629895"/>
              <a:ext cx="2391352" cy="88719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TekstniOkvir 41"/>
            <p:cNvSpPr txBox="1"/>
            <p:nvPr/>
          </p:nvSpPr>
          <p:spPr>
            <a:xfrm>
              <a:off x="5122486" y="3170292"/>
              <a:ext cx="2715902" cy="8871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0904" tIns="120904" rIns="120904" bIns="0" numCol="1" spcCol="1270" anchor="t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r-HR" sz="1700" b="1" i="1" kern="1200" dirty="0" smtClean="0">
                  <a:solidFill>
                    <a:srgbClr val="002060"/>
                  </a:solidFill>
                </a:rPr>
                <a:t>Načelo dostupnosti informacija potrošačima bez naknade</a:t>
              </a:r>
              <a:endParaRPr lang="hr-HR" sz="1700" b="1" kern="12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5" name="Grupa 24"/>
          <p:cNvGrpSpPr/>
          <p:nvPr/>
        </p:nvGrpSpPr>
        <p:grpSpPr>
          <a:xfrm>
            <a:off x="4697123" y="2864756"/>
            <a:ext cx="3172201" cy="1895452"/>
            <a:chOff x="3269242" y="3415342"/>
            <a:chExt cx="3172201" cy="1895452"/>
          </a:xfrm>
        </p:grpSpPr>
        <p:sp>
          <p:nvSpPr>
            <p:cNvPr id="39" name="Pravokutnik 38"/>
            <p:cNvSpPr/>
            <p:nvPr/>
          </p:nvSpPr>
          <p:spPr>
            <a:xfrm>
              <a:off x="4050091" y="4423603"/>
              <a:ext cx="2391352" cy="88719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TekstniOkvir 39"/>
            <p:cNvSpPr txBox="1"/>
            <p:nvPr/>
          </p:nvSpPr>
          <p:spPr>
            <a:xfrm>
              <a:off x="3269242" y="3415342"/>
              <a:ext cx="2391352" cy="8871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0904" tIns="120904" rIns="120904" bIns="0" numCol="1" spcCol="1270" anchor="t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hr-HR" sz="1700" b="1" i="1" kern="1200" dirty="0" smtClean="0">
                  <a:solidFill>
                    <a:srgbClr val="002060"/>
                  </a:solidFill>
                </a:rPr>
                <a:t>Načelo poštenog oglašavanja </a:t>
              </a:r>
              <a:endParaRPr lang="hr-HR" sz="1700" b="1" kern="1200" dirty="0">
                <a:solidFill>
                  <a:srgbClr val="002060"/>
                </a:solidFill>
              </a:endParaRPr>
            </a:p>
          </p:txBody>
        </p:sp>
      </p:grpSp>
      <p:sp>
        <p:nvSpPr>
          <p:cNvPr id="26" name="Gráfico 89">
            <a:extLst>
              <a:ext uri="{FF2B5EF4-FFF2-40B4-BE49-F238E27FC236}">
                <a16:creationId xmlns:a16="http://schemas.microsoft.com/office/drawing/2014/main" id="{6A4977EB-FDBE-0048-A59F-F2F9AA71BAD9}"/>
              </a:ext>
            </a:extLst>
          </p:cNvPr>
          <p:cNvSpPr/>
          <p:nvPr/>
        </p:nvSpPr>
        <p:spPr>
          <a:xfrm>
            <a:off x="3269913" y="4436674"/>
            <a:ext cx="1059848" cy="1066689"/>
          </a:xfrm>
          <a:custGeom>
            <a:avLst/>
            <a:gdLst>
              <a:gd name="connsiteX0" fmla="*/ 285544 w 571088"/>
              <a:gd name="connsiteY0" fmla="*/ 0 h 571088"/>
              <a:gd name="connsiteX1" fmla="*/ 0 w 571088"/>
              <a:gd name="connsiteY1" fmla="*/ 285544 h 571088"/>
              <a:gd name="connsiteX2" fmla="*/ 285544 w 571088"/>
              <a:gd name="connsiteY2" fmla="*/ 571088 h 571088"/>
              <a:gd name="connsiteX3" fmla="*/ 571088 w 571088"/>
              <a:gd name="connsiteY3" fmla="*/ 285544 h 571088"/>
              <a:gd name="connsiteX4" fmla="*/ 285544 w 571088"/>
              <a:gd name="connsiteY4" fmla="*/ 0 h 571088"/>
              <a:gd name="connsiteX5" fmla="*/ 304118 w 571088"/>
              <a:gd name="connsiteY5" fmla="*/ 454964 h 571088"/>
              <a:gd name="connsiteX6" fmla="*/ 249851 w 571088"/>
              <a:gd name="connsiteY6" fmla="*/ 464009 h 571088"/>
              <a:gd name="connsiteX7" fmla="*/ 220624 w 571088"/>
              <a:gd name="connsiteY7" fmla="*/ 448794 h 571088"/>
              <a:gd name="connsiteX8" fmla="*/ 216301 w 571088"/>
              <a:gd name="connsiteY8" fmla="*/ 416116 h 571088"/>
              <a:gd name="connsiteX9" fmla="*/ 270277 w 571088"/>
              <a:gd name="connsiteY9" fmla="*/ 267698 h 571088"/>
              <a:gd name="connsiteX10" fmla="*/ 214157 w 571088"/>
              <a:gd name="connsiteY10" fmla="*/ 267698 h 571088"/>
              <a:gd name="connsiteX11" fmla="*/ 266976 w 571088"/>
              <a:gd name="connsiteY11" fmla="*/ 205305 h 571088"/>
              <a:gd name="connsiteX12" fmla="*/ 321236 w 571088"/>
              <a:gd name="connsiteY12" fmla="*/ 196312 h 571088"/>
              <a:gd name="connsiteX13" fmla="*/ 350463 w 571088"/>
              <a:gd name="connsiteY13" fmla="*/ 211528 h 571088"/>
              <a:gd name="connsiteX14" fmla="*/ 354786 w 571088"/>
              <a:gd name="connsiteY14" fmla="*/ 244206 h 571088"/>
              <a:gd name="connsiteX15" fmla="*/ 300811 w 571088"/>
              <a:gd name="connsiteY15" fmla="*/ 392624 h 571088"/>
              <a:gd name="connsiteX16" fmla="*/ 356912 w 571088"/>
              <a:gd name="connsiteY16" fmla="*/ 392624 h 571088"/>
              <a:gd name="connsiteX17" fmla="*/ 304118 w 571088"/>
              <a:gd name="connsiteY17" fmla="*/ 454964 h 571088"/>
              <a:gd name="connsiteX18" fmla="*/ 321236 w 571088"/>
              <a:gd name="connsiteY18" fmla="*/ 178465 h 571088"/>
              <a:gd name="connsiteX19" fmla="*/ 285543 w 571088"/>
              <a:gd name="connsiteY19" fmla="*/ 142772 h 571088"/>
              <a:gd name="connsiteX20" fmla="*/ 321236 w 571088"/>
              <a:gd name="connsiteY20" fmla="*/ 107079 h 571088"/>
              <a:gd name="connsiteX21" fmla="*/ 356930 w 571088"/>
              <a:gd name="connsiteY21" fmla="*/ 142772 h 571088"/>
              <a:gd name="connsiteX22" fmla="*/ 321236 w 571088"/>
              <a:gd name="connsiteY22" fmla="*/ 178465 h 571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71088" h="571088">
                <a:moveTo>
                  <a:pt x="285544" y="0"/>
                </a:moveTo>
                <a:cubicBezTo>
                  <a:pt x="128097" y="0"/>
                  <a:pt x="0" y="128097"/>
                  <a:pt x="0" y="285544"/>
                </a:cubicBezTo>
                <a:cubicBezTo>
                  <a:pt x="0" y="442991"/>
                  <a:pt x="128097" y="571088"/>
                  <a:pt x="285544" y="571088"/>
                </a:cubicBezTo>
                <a:cubicBezTo>
                  <a:pt x="442991" y="571088"/>
                  <a:pt x="571088" y="442991"/>
                  <a:pt x="571088" y="285544"/>
                </a:cubicBezTo>
                <a:cubicBezTo>
                  <a:pt x="571088" y="128097"/>
                  <a:pt x="442990" y="0"/>
                  <a:pt x="285544" y="0"/>
                </a:cubicBezTo>
                <a:close/>
                <a:moveTo>
                  <a:pt x="304118" y="454964"/>
                </a:moveTo>
                <a:cubicBezTo>
                  <a:pt x="290552" y="457226"/>
                  <a:pt x="263558" y="462874"/>
                  <a:pt x="249851" y="464009"/>
                </a:cubicBezTo>
                <a:cubicBezTo>
                  <a:pt x="238248" y="464970"/>
                  <a:pt x="227299" y="458328"/>
                  <a:pt x="220624" y="448794"/>
                </a:cubicBezTo>
                <a:cubicBezTo>
                  <a:pt x="213932" y="439261"/>
                  <a:pt x="212328" y="427061"/>
                  <a:pt x="216301" y="416116"/>
                </a:cubicBezTo>
                <a:lnTo>
                  <a:pt x="270277" y="267698"/>
                </a:lnTo>
                <a:lnTo>
                  <a:pt x="214157" y="267698"/>
                </a:lnTo>
                <a:cubicBezTo>
                  <a:pt x="214110" y="236772"/>
                  <a:pt x="237307" y="214032"/>
                  <a:pt x="266976" y="205305"/>
                </a:cubicBezTo>
                <a:cubicBezTo>
                  <a:pt x="281134" y="201140"/>
                  <a:pt x="307513" y="195439"/>
                  <a:pt x="321236" y="196312"/>
                </a:cubicBezTo>
                <a:cubicBezTo>
                  <a:pt x="329458" y="196835"/>
                  <a:pt x="343788" y="201994"/>
                  <a:pt x="350463" y="211528"/>
                </a:cubicBezTo>
                <a:cubicBezTo>
                  <a:pt x="357155" y="221061"/>
                  <a:pt x="358759" y="233261"/>
                  <a:pt x="354786" y="244206"/>
                </a:cubicBezTo>
                <a:lnTo>
                  <a:pt x="300811" y="392624"/>
                </a:lnTo>
                <a:lnTo>
                  <a:pt x="356912" y="392624"/>
                </a:lnTo>
                <a:cubicBezTo>
                  <a:pt x="356923" y="423514"/>
                  <a:pt x="334591" y="449886"/>
                  <a:pt x="304118" y="454964"/>
                </a:cubicBezTo>
                <a:close/>
                <a:moveTo>
                  <a:pt x="321236" y="178465"/>
                </a:moveTo>
                <a:cubicBezTo>
                  <a:pt x="301523" y="178465"/>
                  <a:pt x="285543" y="162483"/>
                  <a:pt x="285543" y="142772"/>
                </a:cubicBezTo>
                <a:cubicBezTo>
                  <a:pt x="285543" y="123059"/>
                  <a:pt x="301523" y="107079"/>
                  <a:pt x="321236" y="107079"/>
                </a:cubicBezTo>
                <a:cubicBezTo>
                  <a:pt x="340950" y="107079"/>
                  <a:pt x="356930" y="123059"/>
                  <a:pt x="356930" y="142772"/>
                </a:cubicBezTo>
                <a:cubicBezTo>
                  <a:pt x="356930" y="162484"/>
                  <a:pt x="340951" y="178465"/>
                  <a:pt x="321236" y="178465"/>
                </a:cubicBezTo>
                <a:close/>
              </a:path>
            </a:pathLst>
          </a:custGeom>
          <a:solidFill>
            <a:srgbClr val="002060"/>
          </a:solidFill>
          <a:ln w="1072" cap="flat">
            <a:noFill/>
            <a:prstDash val="solid"/>
            <a:miter/>
          </a:ln>
        </p:spPr>
        <p:txBody>
          <a:bodyPr rtlCol="0" anchor="ctr"/>
          <a:lstStyle/>
          <a:p>
            <a:endParaRPr lang="es-MX"/>
          </a:p>
        </p:txBody>
      </p:sp>
      <p:grpSp>
        <p:nvGrpSpPr>
          <p:cNvPr id="27" name="Gráfico 270">
            <a:extLst>
              <a:ext uri="{FF2B5EF4-FFF2-40B4-BE49-F238E27FC236}">
                <a16:creationId xmlns:a16="http://schemas.microsoft.com/office/drawing/2014/main" id="{5453A769-9ACF-9642-A413-2F054181CE18}"/>
              </a:ext>
            </a:extLst>
          </p:cNvPr>
          <p:cNvGrpSpPr/>
          <p:nvPr/>
        </p:nvGrpSpPr>
        <p:grpSpPr>
          <a:xfrm>
            <a:off x="5266085" y="1591615"/>
            <a:ext cx="1064875" cy="1023718"/>
            <a:chOff x="10973211" y="5662939"/>
            <a:chExt cx="654197" cy="654197"/>
          </a:xfrm>
          <a:solidFill>
            <a:schemeClr val="accent6">
              <a:lumMod val="50000"/>
            </a:schemeClr>
          </a:solidFill>
        </p:grpSpPr>
        <p:sp>
          <p:nvSpPr>
            <p:cNvPr id="36" name="Forma libre 441">
              <a:extLst>
                <a:ext uri="{FF2B5EF4-FFF2-40B4-BE49-F238E27FC236}">
                  <a16:creationId xmlns:a16="http://schemas.microsoft.com/office/drawing/2014/main" id="{2A810DB4-930B-D44F-BCAE-58DF247DA95B}"/>
                </a:ext>
              </a:extLst>
            </p:cNvPr>
            <p:cNvSpPr/>
            <p:nvPr/>
          </p:nvSpPr>
          <p:spPr>
            <a:xfrm>
              <a:off x="10972253" y="5661981"/>
              <a:ext cx="655475" cy="595421"/>
            </a:xfrm>
            <a:custGeom>
              <a:avLst/>
              <a:gdLst>
                <a:gd name="connsiteX0" fmla="*/ 521343 w 655474"/>
                <a:gd name="connsiteY0" fmla="*/ 958 h 595421"/>
                <a:gd name="connsiteX1" fmla="*/ 340041 w 655474"/>
                <a:gd name="connsiteY1" fmla="*/ 87045 h 595421"/>
                <a:gd name="connsiteX2" fmla="*/ 223981 w 655474"/>
                <a:gd name="connsiteY2" fmla="*/ 149640 h 595421"/>
                <a:gd name="connsiteX3" fmla="*/ 60431 w 655474"/>
                <a:gd name="connsiteY3" fmla="*/ 149640 h 595421"/>
                <a:gd name="connsiteX4" fmla="*/ 958 w 655474"/>
                <a:gd name="connsiteY4" fmla="*/ 298320 h 595421"/>
                <a:gd name="connsiteX5" fmla="*/ 60430 w 655474"/>
                <a:gd name="connsiteY5" fmla="*/ 447002 h 595421"/>
                <a:gd name="connsiteX6" fmla="*/ 223979 w 655474"/>
                <a:gd name="connsiteY6" fmla="*/ 447002 h 595421"/>
                <a:gd name="connsiteX7" fmla="*/ 340039 w 655474"/>
                <a:gd name="connsiteY7" fmla="*/ 509596 h 595421"/>
                <a:gd name="connsiteX8" fmla="*/ 521341 w 655474"/>
                <a:gd name="connsiteY8" fmla="*/ 595683 h 595421"/>
                <a:gd name="connsiteX9" fmla="*/ 655155 w 655474"/>
                <a:gd name="connsiteY9" fmla="*/ 298320 h 595421"/>
                <a:gd name="connsiteX10" fmla="*/ 521343 w 655474"/>
                <a:gd name="connsiteY10" fmla="*/ 958 h 595421"/>
                <a:gd name="connsiteX11" fmla="*/ 521343 w 655474"/>
                <a:gd name="connsiteY11" fmla="*/ 536210 h 595421"/>
                <a:gd name="connsiteX12" fmla="*/ 447002 w 655474"/>
                <a:gd name="connsiteY12" fmla="*/ 298320 h 595421"/>
                <a:gd name="connsiteX13" fmla="*/ 521343 w 655474"/>
                <a:gd name="connsiteY13" fmla="*/ 60430 h 595421"/>
                <a:gd name="connsiteX14" fmla="*/ 595683 w 655474"/>
                <a:gd name="connsiteY14" fmla="*/ 298320 h 595421"/>
                <a:gd name="connsiteX15" fmla="*/ 521343 w 655474"/>
                <a:gd name="connsiteY15" fmla="*/ 536210 h 595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55474" h="595421">
                  <a:moveTo>
                    <a:pt x="521343" y="958"/>
                  </a:moveTo>
                  <a:cubicBezTo>
                    <a:pt x="442037" y="958"/>
                    <a:pt x="387857" y="46692"/>
                    <a:pt x="340041" y="87045"/>
                  </a:cubicBezTo>
                  <a:cubicBezTo>
                    <a:pt x="300224" y="120618"/>
                    <a:pt x="265879" y="149640"/>
                    <a:pt x="223981" y="149640"/>
                  </a:cubicBezTo>
                  <a:lnTo>
                    <a:pt x="60431" y="149640"/>
                  </a:lnTo>
                  <a:cubicBezTo>
                    <a:pt x="19574" y="149640"/>
                    <a:pt x="958" y="226716"/>
                    <a:pt x="958" y="298320"/>
                  </a:cubicBezTo>
                  <a:cubicBezTo>
                    <a:pt x="958" y="369925"/>
                    <a:pt x="19574" y="447002"/>
                    <a:pt x="60430" y="447002"/>
                  </a:cubicBezTo>
                  <a:lnTo>
                    <a:pt x="223979" y="447002"/>
                  </a:lnTo>
                  <a:cubicBezTo>
                    <a:pt x="265877" y="447002"/>
                    <a:pt x="300223" y="476024"/>
                    <a:pt x="340039" y="509596"/>
                  </a:cubicBezTo>
                  <a:cubicBezTo>
                    <a:pt x="387856" y="549948"/>
                    <a:pt x="442035" y="595683"/>
                    <a:pt x="521341" y="595683"/>
                  </a:cubicBezTo>
                  <a:cubicBezTo>
                    <a:pt x="609183" y="595683"/>
                    <a:pt x="655155" y="446079"/>
                    <a:pt x="655155" y="298320"/>
                  </a:cubicBezTo>
                  <a:cubicBezTo>
                    <a:pt x="655155" y="150561"/>
                    <a:pt x="609183" y="958"/>
                    <a:pt x="521343" y="958"/>
                  </a:cubicBezTo>
                  <a:close/>
                  <a:moveTo>
                    <a:pt x="521343" y="536210"/>
                  </a:moveTo>
                  <a:cubicBezTo>
                    <a:pt x="496096" y="536210"/>
                    <a:pt x="447002" y="452235"/>
                    <a:pt x="447002" y="298320"/>
                  </a:cubicBezTo>
                  <a:cubicBezTo>
                    <a:pt x="447002" y="144405"/>
                    <a:pt x="496096" y="60430"/>
                    <a:pt x="521343" y="60430"/>
                  </a:cubicBezTo>
                  <a:cubicBezTo>
                    <a:pt x="546588" y="60430"/>
                    <a:pt x="595683" y="144405"/>
                    <a:pt x="595683" y="298320"/>
                  </a:cubicBezTo>
                  <a:cubicBezTo>
                    <a:pt x="595683" y="452235"/>
                    <a:pt x="546588" y="536210"/>
                    <a:pt x="521343" y="536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/>
            </a:p>
          </p:txBody>
        </p:sp>
        <p:sp>
          <p:nvSpPr>
            <p:cNvPr id="37" name="Forma libre 442">
              <a:extLst>
                <a:ext uri="{FF2B5EF4-FFF2-40B4-BE49-F238E27FC236}">
                  <a16:creationId xmlns:a16="http://schemas.microsoft.com/office/drawing/2014/main" id="{A00DBE8F-6935-7C48-839E-6EE7B191B335}"/>
                </a:ext>
              </a:extLst>
            </p:cNvPr>
            <p:cNvSpPr/>
            <p:nvPr/>
          </p:nvSpPr>
          <p:spPr>
            <a:xfrm>
              <a:off x="11448033" y="5872816"/>
              <a:ext cx="90719" cy="173771"/>
            </a:xfrm>
            <a:custGeom>
              <a:avLst/>
              <a:gdLst>
                <a:gd name="connsiteX0" fmla="*/ 23439 w 90718"/>
                <a:gd name="connsiteY0" fmla="*/ 1429 h 173771"/>
                <a:gd name="connsiteX1" fmla="*/ 11217 w 90718"/>
                <a:gd name="connsiteY1" fmla="*/ 3571 h 173771"/>
                <a:gd name="connsiteX2" fmla="*/ 4883 w 90718"/>
                <a:gd name="connsiteY2" fmla="*/ 14217 h 173771"/>
                <a:gd name="connsiteX3" fmla="*/ 958 w 90718"/>
                <a:gd name="connsiteY3" fmla="*/ 87487 h 173771"/>
                <a:gd name="connsiteX4" fmla="*/ 4913 w 90718"/>
                <a:gd name="connsiteY4" fmla="*/ 160727 h 173771"/>
                <a:gd name="connsiteX5" fmla="*/ 11247 w 90718"/>
                <a:gd name="connsiteY5" fmla="*/ 171373 h 173771"/>
                <a:gd name="connsiteX6" fmla="*/ 19691 w 90718"/>
                <a:gd name="connsiteY6" fmla="*/ 173990 h 173771"/>
                <a:gd name="connsiteX7" fmla="*/ 23437 w 90718"/>
                <a:gd name="connsiteY7" fmla="*/ 173515 h 173771"/>
                <a:gd name="connsiteX8" fmla="*/ 90165 w 90718"/>
                <a:gd name="connsiteY8" fmla="*/ 87488 h 173771"/>
                <a:gd name="connsiteX9" fmla="*/ 23439 w 90718"/>
                <a:gd name="connsiteY9" fmla="*/ 1429 h 17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718" h="173771">
                  <a:moveTo>
                    <a:pt x="23439" y="1429"/>
                  </a:moveTo>
                  <a:cubicBezTo>
                    <a:pt x="19157" y="358"/>
                    <a:pt x="14786" y="1131"/>
                    <a:pt x="11217" y="3571"/>
                  </a:cubicBezTo>
                  <a:cubicBezTo>
                    <a:pt x="7648" y="6039"/>
                    <a:pt x="5359" y="9934"/>
                    <a:pt x="4883" y="14217"/>
                  </a:cubicBezTo>
                  <a:cubicBezTo>
                    <a:pt x="2237" y="39047"/>
                    <a:pt x="958" y="63014"/>
                    <a:pt x="958" y="87487"/>
                  </a:cubicBezTo>
                  <a:cubicBezTo>
                    <a:pt x="958" y="111959"/>
                    <a:pt x="2237" y="135927"/>
                    <a:pt x="4913" y="160727"/>
                  </a:cubicBezTo>
                  <a:cubicBezTo>
                    <a:pt x="5388" y="165040"/>
                    <a:pt x="7678" y="168905"/>
                    <a:pt x="11247" y="171373"/>
                  </a:cubicBezTo>
                  <a:cubicBezTo>
                    <a:pt x="13745" y="173098"/>
                    <a:pt x="16718" y="173990"/>
                    <a:pt x="19691" y="173990"/>
                  </a:cubicBezTo>
                  <a:cubicBezTo>
                    <a:pt x="20939" y="173990"/>
                    <a:pt x="22189" y="173842"/>
                    <a:pt x="23437" y="173515"/>
                  </a:cubicBezTo>
                  <a:cubicBezTo>
                    <a:pt x="62719" y="163285"/>
                    <a:pt x="90165" y="127900"/>
                    <a:pt x="90165" y="87488"/>
                  </a:cubicBezTo>
                  <a:cubicBezTo>
                    <a:pt x="90167" y="47075"/>
                    <a:pt x="62720" y="11688"/>
                    <a:pt x="23439" y="14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/>
            </a:p>
          </p:txBody>
        </p:sp>
        <p:sp>
          <p:nvSpPr>
            <p:cNvPr id="38" name="Forma libre 443">
              <a:extLst>
                <a:ext uri="{FF2B5EF4-FFF2-40B4-BE49-F238E27FC236}">
                  <a16:creationId xmlns:a16="http://schemas.microsoft.com/office/drawing/2014/main" id="{DF3D8B03-3BBF-CD4B-A3E0-FF58988E11B1}"/>
                </a:ext>
              </a:extLst>
            </p:cNvPr>
            <p:cNvSpPr/>
            <p:nvPr/>
          </p:nvSpPr>
          <p:spPr>
            <a:xfrm>
              <a:off x="11078440" y="6137760"/>
              <a:ext cx="222325" cy="180160"/>
            </a:xfrm>
            <a:custGeom>
              <a:avLst/>
              <a:gdLst>
                <a:gd name="connsiteX0" fmla="*/ 172448 w 222324"/>
                <a:gd name="connsiteY0" fmla="*/ 75299 h 180159"/>
                <a:gd name="connsiteX1" fmla="*/ 153774 w 222324"/>
                <a:gd name="connsiteY1" fmla="*/ 61828 h 180159"/>
                <a:gd name="connsiteX2" fmla="*/ 137032 w 222324"/>
                <a:gd name="connsiteY2" fmla="*/ 11663 h 180159"/>
                <a:gd name="connsiteX3" fmla="*/ 123205 w 222324"/>
                <a:gd name="connsiteY3" fmla="*/ 1404 h 180159"/>
                <a:gd name="connsiteX4" fmla="*/ 117792 w 222324"/>
                <a:gd name="connsiteY4" fmla="*/ 958 h 180159"/>
                <a:gd name="connsiteX5" fmla="*/ 15827 w 222324"/>
                <a:gd name="connsiteY5" fmla="*/ 958 h 180159"/>
                <a:gd name="connsiteX6" fmla="*/ 3962 w 222324"/>
                <a:gd name="connsiteY6" fmla="*/ 6875 h 180159"/>
                <a:gd name="connsiteX7" fmla="*/ 1524 w 222324"/>
                <a:gd name="connsiteY7" fmla="*/ 19899 h 180159"/>
                <a:gd name="connsiteX8" fmla="*/ 34769 w 222324"/>
                <a:gd name="connsiteY8" fmla="*/ 136228 h 180159"/>
                <a:gd name="connsiteX9" fmla="*/ 91952 w 222324"/>
                <a:gd name="connsiteY9" fmla="*/ 179376 h 180159"/>
                <a:gd name="connsiteX10" fmla="*/ 172447 w 222324"/>
                <a:gd name="connsiteY10" fmla="*/ 179376 h 180159"/>
                <a:gd name="connsiteX11" fmla="*/ 221870 w 222324"/>
                <a:gd name="connsiteY11" fmla="*/ 129955 h 180159"/>
                <a:gd name="connsiteX12" fmla="*/ 221870 w 222324"/>
                <a:gd name="connsiteY12" fmla="*/ 124722 h 180159"/>
                <a:gd name="connsiteX13" fmla="*/ 172448 w 222324"/>
                <a:gd name="connsiteY13" fmla="*/ 75299 h 180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2324" h="180159">
                  <a:moveTo>
                    <a:pt x="172448" y="75299"/>
                  </a:moveTo>
                  <a:cubicBezTo>
                    <a:pt x="163944" y="75299"/>
                    <a:pt x="156450" y="69887"/>
                    <a:pt x="153774" y="61828"/>
                  </a:cubicBezTo>
                  <a:lnTo>
                    <a:pt x="137032" y="11663"/>
                  </a:lnTo>
                  <a:cubicBezTo>
                    <a:pt x="135249" y="6311"/>
                    <a:pt x="128795" y="2207"/>
                    <a:pt x="123205" y="1404"/>
                  </a:cubicBezTo>
                  <a:cubicBezTo>
                    <a:pt x="121390" y="1167"/>
                    <a:pt x="119547" y="958"/>
                    <a:pt x="117792" y="958"/>
                  </a:cubicBezTo>
                  <a:lnTo>
                    <a:pt x="15827" y="958"/>
                  </a:lnTo>
                  <a:cubicBezTo>
                    <a:pt x="11158" y="958"/>
                    <a:pt x="6758" y="3159"/>
                    <a:pt x="3962" y="6875"/>
                  </a:cubicBezTo>
                  <a:cubicBezTo>
                    <a:pt x="1166" y="10592"/>
                    <a:pt x="245" y="15440"/>
                    <a:pt x="1524" y="19899"/>
                  </a:cubicBezTo>
                  <a:lnTo>
                    <a:pt x="34769" y="136228"/>
                  </a:lnTo>
                  <a:cubicBezTo>
                    <a:pt x="42026" y="161624"/>
                    <a:pt x="65546" y="179376"/>
                    <a:pt x="91952" y="179376"/>
                  </a:cubicBezTo>
                  <a:lnTo>
                    <a:pt x="172447" y="179376"/>
                  </a:lnTo>
                  <a:cubicBezTo>
                    <a:pt x="199687" y="179376"/>
                    <a:pt x="221870" y="157194"/>
                    <a:pt x="221870" y="129955"/>
                  </a:cubicBezTo>
                  <a:lnTo>
                    <a:pt x="221870" y="124722"/>
                  </a:lnTo>
                  <a:cubicBezTo>
                    <a:pt x="221870" y="97483"/>
                    <a:pt x="199687" y="75299"/>
                    <a:pt x="172448" y="752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/>
            </a:p>
          </p:txBody>
        </p:sp>
      </p:grpSp>
      <p:grpSp>
        <p:nvGrpSpPr>
          <p:cNvPr id="28" name="Gráfico 243">
            <a:extLst>
              <a:ext uri="{FF2B5EF4-FFF2-40B4-BE49-F238E27FC236}">
                <a16:creationId xmlns:a16="http://schemas.microsoft.com/office/drawing/2014/main" id="{EFB6A3C8-97C2-C148-9DC7-2663AAA2AE58}"/>
              </a:ext>
            </a:extLst>
          </p:cNvPr>
          <p:cNvGrpSpPr/>
          <p:nvPr/>
        </p:nvGrpSpPr>
        <p:grpSpPr>
          <a:xfrm>
            <a:off x="1535390" y="1409038"/>
            <a:ext cx="1113001" cy="1309622"/>
            <a:chOff x="527807" y="4262190"/>
            <a:chExt cx="654197" cy="654197"/>
          </a:xfrm>
          <a:solidFill>
            <a:schemeClr val="accent2">
              <a:lumMod val="50000"/>
            </a:schemeClr>
          </a:solidFill>
        </p:grpSpPr>
        <p:sp>
          <p:nvSpPr>
            <p:cNvPr id="33" name="Forma libre 384">
              <a:extLst>
                <a:ext uri="{FF2B5EF4-FFF2-40B4-BE49-F238E27FC236}">
                  <a16:creationId xmlns:a16="http://schemas.microsoft.com/office/drawing/2014/main" id="{2CEA8D74-D946-2148-9BA3-559B44251BB3}"/>
                </a:ext>
              </a:extLst>
            </p:cNvPr>
            <p:cNvSpPr/>
            <p:nvPr/>
          </p:nvSpPr>
          <p:spPr>
            <a:xfrm>
              <a:off x="853947" y="4343006"/>
              <a:ext cx="273434" cy="246602"/>
            </a:xfrm>
            <a:custGeom>
              <a:avLst/>
              <a:gdLst>
                <a:gd name="connsiteX0" fmla="*/ 96362 w 273433"/>
                <a:gd name="connsiteY0" fmla="*/ 246283 h 246601"/>
                <a:gd name="connsiteX1" fmla="*/ 182122 w 273433"/>
                <a:gd name="connsiteY1" fmla="*/ 191364 h 246601"/>
                <a:gd name="connsiteX2" fmla="*/ 273541 w 273433"/>
                <a:gd name="connsiteY2" fmla="*/ 96362 h 246601"/>
                <a:gd name="connsiteX3" fmla="*/ 178137 w 273433"/>
                <a:gd name="connsiteY3" fmla="*/ 958 h 246601"/>
                <a:gd name="connsiteX4" fmla="*/ 92067 w 273433"/>
                <a:gd name="connsiteY4" fmla="*/ 55910 h 246601"/>
                <a:gd name="connsiteX5" fmla="*/ 958 w 273433"/>
                <a:gd name="connsiteY5" fmla="*/ 150879 h 246601"/>
                <a:gd name="connsiteX6" fmla="*/ 96362 w 273433"/>
                <a:gd name="connsiteY6" fmla="*/ 246283 h 246601"/>
                <a:gd name="connsiteX7" fmla="*/ 164508 w 273433"/>
                <a:gd name="connsiteY7" fmla="*/ 69105 h 246601"/>
                <a:gd name="connsiteX8" fmla="*/ 178137 w 273433"/>
                <a:gd name="connsiteY8" fmla="*/ 55475 h 246601"/>
                <a:gd name="connsiteX9" fmla="*/ 191767 w 273433"/>
                <a:gd name="connsiteY9" fmla="*/ 69105 h 246601"/>
                <a:gd name="connsiteX10" fmla="*/ 191767 w 273433"/>
                <a:gd name="connsiteY10" fmla="*/ 123622 h 246601"/>
                <a:gd name="connsiteX11" fmla="*/ 178137 w 273433"/>
                <a:gd name="connsiteY11" fmla="*/ 137251 h 246601"/>
                <a:gd name="connsiteX12" fmla="*/ 164508 w 273433"/>
                <a:gd name="connsiteY12" fmla="*/ 123622 h 246601"/>
                <a:gd name="connsiteX13" fmla="*/ 164508 w 273433"/>
                <a:gd name="connsiteY13" fmla="*/ 69105 h 246601"/>
                <a:gd name="connsiteX14" fmla="*/ 83966 w 273433"/>
                <a:gd name="connsiteY14" fmla="*/ 84164 h 246601"/>
                <a:gd name="connsiteX15" fmla="*/ 82733 w 273433"/>
                <a:gd name="connsiteY15" fmla="*/ 96364 h 246601"/>
                <a:gd name="connsiteX16" fmla="*/ 84984 w 273433"/>
                <a:gd name="connsiteY16" fmla="*/ 116561 h 246601"/>
                <a:gd name="connsiteX17" fmla="*/ 82733 w 273433"/>
                <a:gd name="connsiteY17" fmla="*/ 123622 h 246601"/>
                <a:gd name="connsiteX18" fmla="*/ 82733 w 273433"/>
                <a:gd name="connsiteY18" fmla="*/ 178138 h 246601"/>
                <a:gd name="connsiteX19" fmla="*/ 96362 w 273433"/>
                <a:gd name="connsiteY19" fmla="*/ 191768 h 246601"/>
                <a:gd name="connsiteX20" fmla="*/ 109992 w 273433"/>
                <a:gd name="connsiteY20" fmla="*/ 178138 h 246601"/>
                <a:gd name="connsiteX21" fmla="*/ 109992 w 273433"/>
                <a:gd name="connsiteY21" fmla="*/ 162921 h 246601"/>
                <a:gd name="connsiteX22" fmla="*/ 152939 w 273433"/>
                <a:gd name="connsiteY22" fmla="*/ 187959 h 246601"/>
                <a:gd name="connsiteX23" fmla="*/ 96362 w 273433"/>
                <a:gd name="connsiteY23" fmla="*/ 219026 h 246601"/>
                <a:gd name="connsiteX24" fmla="*/ 28217 w 273433"/>
                <a:gd name="connsiteY24" fmla="*/ 150881 h 246601"/>
                <a:gd name="connsiteX25" fmla="*/ 83966 w 273433"/>
                <a:gd name="connsiteY25" fmla="*/ 84164 h 246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73433" h="246601">
                  <a:moveTo>
                    <a:pt x="96362" y="246283"/>
                  </a:moveTo>
                  <a:cubicBezTo>
                    <a:pt x="133337" y="246283"/>
                    <a:pt x="166488" y="224502"/>
                    <a:pt x="182122" y="191364"/>
                  </a:cubicBezTo>
                  <a:cubicBezTo>
                    <a:pt x="232840" y="189223"/>
                    <a:pt x="273541" y="147598"/>
                    <a:pt x="273541" y="96362"/>
                  </a:cubicBezTo>
                  <a:cubicBezTo>
                    <a:pt x="273541" y="43762"/>
                    <a:pt x="230737" y="958"/>
                    <a:pt x="178137" y="958"/>
                  </a:cubicBezTo>
                  <a:cubicBezTo>
                    <a:pt x="140048" y="958"/>
                    <a:pt x="107350" y="23554"/>
                    <a:pt x="92067" y="55910"/>
                  </a:cubicBezTo>
                  <a:cubicBezTo>
                    <a:pt x="41494" y="58211"/>
                    <a:pt x="958" y="99751"/>
                    <a:pt x="958" y="150879"/>
                  </a:cubicBezTo>
                  <a:cubicBezTo>
                    <a:pt x="958" y="203480"/>
                    <a:pt x="43762" y="246283"/>
                    <a:pt x="96362" y="246283"/>
                  </a:cubicBezTo>
                  <a:close/>
                  <a:moveTo>
                    <a:pt x="164508" y="69105"/>
                  </a:moveTo>
                  <a:cubicBezTo>
                    <a:pt x="164508" y="61571"/>
                    <a:pt x="170604" y="55475"/>
                    <a:pt x="178137" y="55475"/>
                  </a:cubicBezTo>
                  <a:cubicBezTo>
                    <a:pt x="185671" y="55475"/>
                    <a:pt x="191767" y="61571"/>
                    <a:pt x="191767" y="69105"/>
                  </a:cubicBezTo>
                  <a:lnTo>
                    <a:pt x="191767" y="123622"/>
                  </a:lnTo>
                  <a:cubicBezTo>
                    <a:pt x="191767" y="131155"/>
                    <a:pt x="185671" y="137251"/>
                    <a:pt x="178137" y="137251"/>
                  </a:cubicBezTo>
                  <a:cubicBezTo>
                    <a:pt x="170604" y="137251"/>
                    <a:pt x="164508" y="131155"/>
                    <a:pt x="164508" y="123622"/>
                  </a:cubicBezTo>
                  <a:lnTo>
                    <a:pt x="164508" y="69105"/>
                  </a:lnTo>
                  <a:close/>
                  <a:moveTo>
                    <a:pt x="83966" y="84164"/>
                  </a:moveTo>
                  <a:cubicBezTo>
                    <a:pt x="83442" y="88202"/>
                    <a:pt x="82733" y="92187"/>
                    <a:pt x="82733" y="96364"/>
                  </a:cubicBezTo>
                  <a:cubicBezTo>
                    <a:pt x="82733" y="103304"/>
                    <a:pt x="83570" y="110038"/>
                    <a:pt x="84984" y="116561"/>
                  </a:cubicBezTo>
                  <a:cubicBezTo>
                    <a:pt x="83684" y="118650"/>
                    <a:pt x="82733" y="120977"/>
                    <a:pt x="82733" y="123622"/>
                  </a:cubicBezTo>
                  <a:lnTo>
                    <a:pt x="82733" y="178138"/>
                  </a:lnTo>
                  <a:cubicBezTo>
                    <a:pt x="82733" y="185672"/>
                    <a:pt x="88829" y="191768"/>
                    <a:pt x="96362" y="191768"/>
                  </a:cubicBezTo>
                  <a:cubicBezTo>
                    <a:pt x="103896" y="191768"/>
                    <a:pt x="109992" y="185672"/>
                    <a:pt x="109992" y="178138"/>
                  </a:cubicBezTo>
                  <a:lnTo>
                    <a:pt x="109992" y="162921"/>
                  </a:lnTo>
                  <a:cubicBezTo>
                    <a:pt x="121630" y="174834"/>
                    <a:pt x="136440" y="183404"/>
                    <a:pt x="152939" y="187959"/>
                  </a:cubicBezTo>
                  <a:cubicBezTo>
                    <a:pt x="140578" y="206943"/>
                    <a:pt x="119516" y="219026"/>
                    <a:pt x="96362" y="219026"/>
                  </a:cubicBezTo>
                  <a:cubicBezTo>
                    <a:pt x="58776" y="219026"/>
                    <a:pt x="28217" y="188453"/>
                    <a:pt x="28217" y="150881"/>
                  </a:cubicBezTo>
                  <a:cubicBezTo>
                    <a:pt x="28216" y="117773"/>
                    <a:pt x="51986" y="90186"/>
                    <a:pt x="83966" y="84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/>
            </a:p>
          </p:txBody>
        </p:sp>
        <p:sp>
          <p:nvSpPr>
            <p:cNvPr id="34" name="Forma libre 385">
              <a:extLst>
                <a:ext uri="{FF2B5EF4-FFF2-40B4-BE49-F238E27FC236}">
                  <a16:creationId xmlns:a16="http://schemas.microsoft.com/office/drawing/2014/main" id="{D568C95C-C71F-AB49-9540-3488FDD112C9}"/>
                </a:ext>
              </a:extLst>
            </p:cNvPr>
            <p:cNvSpPr/>
            <p:nvPr/>
          </p:nvSpPr>
          <p:spPr>
            <a:xfrm>
              <a:off x="526849" y="4533816"/>
              <a:ext cx="160994" cy="246602"/>
            </a:xfrm>
            <a:custGeom>
              <a:avLst/>
              <a:gdLst>
                <a:gd name="connsiteX0" fmla="*/ 128252 w 160993"/>
                <a:gd name="connsiteY0" fmla="*/ 23422 h 246601"/>
                <a:gd name="connsiteX1" fmla="*/ 17249 w 160993"/>
                <a:gd name="connsiteY1" fmla="*/ 1222 h 246601"/>
                <a:gd name="connsiteX2" fmla="*/ 5936 w 160993"/>
                <a:gd name="connsiteY2" fmla="*/ 4043 h 246601"/>
                <a:gd name="connsiteX3" fmla="*/ 958 w 160993"/>
                <a:gd name="connsiteY3" fmla="*/ 14584 h 246601"/>
                <a:gd name="connsiteX4" fmla="*/ 958 w 160993"/>
                <a:gd name="connsiteY4" fmla="*/ 232650 h 246601"/>
                <a:gd name="connsiteX5" fmla="*/ 14588 w 160993"/>
                <a:gd name="connsiteY5" fmla="*/ 246280 h 246601"/>
                <a:gd name="connsiteX6" fmla="*/ 99982 w 160993"/>
                <a:gd name="connsiteY6" fmla="*/ 246280 h 246601"/>
                <a:gd name="connsiteX7" fmla="*/ 140471 w 160993"/>
                <a:gd name="connsiteY7" fmla="*/ 211182 h 246601"/>
                <a:gd name="connsiteX8" fmla="*/ 160728 w 160993"/>
                <a:gd name="connsiteY8" fmla="*/ 69300 h 246601"/>
                <a:gd name="connsiteX9" fmla="*/ 128252 w 160993"/>
                <a:gd name="connsiteY9" fmla="*/ 23422 h 246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993" h="246601">
                  <a:moveTo>
                    <a:pt x="128252" y="23422"/>
                  </a:moveTo>
                  <a:lnTo>
                    <a:pt x="17249" y="1222"/>
                  </a:lnTo>
                  <a:cubicBezTo>
                    <a:pt x="13283" y="423"/>
                    <a:pt x="9104" y="1462"/>
                    <a:pt x="5936" y="4043"/>
                  </a:cubicBezTo>
                  <a:cubicBezTo>
                    <a:pt x="2794" y="6638"/>
                    <a:pt x="958" y="10498"/>
                    <a:pt x="958" y="14584"/>
                  </a:cubicBezTo>
                  <a:lnTo>
                    <a:pt x="958" y="232650"/>
                  </a:lnTo>
                  <a:cubicBezTo>
                    <a:pt x="958" y="240184"/>
                    <a:pt x="7054" y="246280"/>
                    <a:pt x="14588" y="246280"/>
                  </a:cubicBezTo>
                  <a:lnTo>
                    <a:pt x="99982" y="246280"/>
                  </a:lnTo>
                  <a:cubicBezTo>
                    <a:pt x="120213" y="246280"/>
                    <a:pt x="137622" y="231186"/>
                    <a:pt x="140471" y="211182"/>
                  </a:cubicBezTo>
                  <a:lnTo>
                    <a:pt x="160728" y="69300"/>
                  </a:lnTo>
                  <a:cubicBezTo>
                    <a:pt x="163789" y="47818"/>
                    <a:pt x="149548" y="27668"/>
                    <a:pt x="128252" y="234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/>
            </a:p>
          </p:txBody>
        </p:sp>
        <p:sp>
          <p:nvSpPr>
            <p:cNvPr id="35" name="Forma libre 386">
              <a:extLst>
                <a:ext uri="{FF2B5EF4-FFF2-40B4-BE49-F238E27FC236}">
                  <a16:creationId xmlns:a16="http://schemas.microsoft.com/office/drawing/2014/main" id="{9507ED62-1ECD-0E47-A568-117A53B8192D}"/>
                </a:ext>
              </a:extLst>
            </p:cNvPr>
            <p:cNvSpPr/>
            <p:nvPr/>
          </p:nvSpPr>
          <p:spPr>
            <a:xfrm>
              <a:off x="691333" y="4574696"/>
              <a:ext cx="490648" cy="260657"/>
            </a:xfrm>
            <a:custGeom>
              <a:avLst/>
              <a:gdLst>
                <a:gd name="connsiteX0" fmla="*/ 408897 w 490647"/>
                <a:gd name="connsiteY0" fmla="*/ 82737 h 260656"/>
                <a:gd name="connsiteX1" fmla="*/ 337377 w 490647"/>
                <a:gd name="connsiteY1" fmla="*/ 95278 h 260656"/>
                <a:gd name="connsiteX2" fmla="*/ 327113 w 490647"/>
                <a:gd name="connsiteY2" fmla="*/ 109176 h 260656"/>
                <a:gd name="connsiteX3" fmla="*/ 327122 w 490647"/>
                <a:gd name="connsiteY3" fmla="*/ 109995 h 260656"/>
                <a:gd name="connsiteX4" fmla="*/ 301594 w 490647"/>
                <a:gd name="connsiteY4" fmla="*/ 160998 h 260656"/>
                <a:gd name="connsiteX5" fmla="*/ 237175 w 490647"/>
                <a:gd name="connsiteY5" fmla="*/ 178446 h 260656"/>
                <a:gd name="connsiteX6" fmla="*/ 84567 w 490647"/>
                <a:gd name="connsiteY6" fmla="*/ 149425 h 260656"/>
                <a:gd name="connsiteX7" fmla="*/ 74270 w 490647"/>
                <a:gd name="connsiteY7" fmla="*/ 133657 h 260656"/>
                <a:gd name="connsiteX8" fmla="*/ 91541 w 490647"/>
                <a:gd name="connsiteY8" fmla="*/ 123063 h 260656"/>
                <a:gd name="connsiteX9" fmla="*/ 237175 w 490647"/>
                <a:gd name="connsiteY9" fmla="*/ 151186 h 260656"/>
                <a:gd name="connsiteX10" fmla="*/ 285303 w 490647"/>
                <a:gd name="connsiteY10" fmla="*/ 139141 h 260656"/>
                <a:gd name="connsiteX11" fmla="*/ 299864 w 490647"/>
                <a:gd name="connsiteY11" fmla="*/ 109992 h 260656"/>
                <a:gd name="connsiteX12" fmla="*/ 299159 w 490647"/>
                <a:gd name="connsiteY12" fmla="*/ 103516 h 260656"/>
                <a:gd name="connsiteX13" fmla="*/ 193547 w 490647"/>
                <a:gd name="connsiteY13" fmla="*/ 42113 h 260656"/>
                <a:gd name="connsiteX14" fmla="*/ 135304 w 490647"/>
                <a:gd name="connsiteY14" fmla="*/ 20630 h 260656"/>
                <a:gd name="connsiteX15" fmla="*/ 68170 w 490647"/>
                <a:gd name="connsiteY15" fmla="*/ 958 h 260656"/>
                <a:gd name="connsiteX16" fmla="*/ 35360 w 490647"/>
                <a:gd name="connsiteY16" fmla="*/ 3213 h 260656"/>
                <a:gd name="connsiteX17" fmla="*/ 23585 w 490647"/>
                <a:gd name="connsiteY17" fmla="*/ 17764 h 260656"/>
                <a:gd name="connsiteX18" fmla="*/ 23209 w 490647"/>
                <a:gd name="connsiteY18" fmla="*/ 32275 h 260656"/>
                <a:gd name="connsiteX19" fmla="*/ 2952 w 490647"/>
                <a:gd name="connsiteY19" fmla="*/ 174197 h 260656"/>
                <a:gd name="connsiteX20" fmla="*/ 2073 w 490647"/>
                <a:gd name="connsiteY20" fmla="*/ 177883 h 260656"/>
                <a:gd name="connsiteX21" fmla="*/ 1354 w 490647"/>
                <a:gd name="connsiteY21" fmla="*/ 180611 h 260656"/>
                <a:gd name="connsiteX22" fmla="*/ 9020 w 490647"/>
                <a:gd name="connsiteY22" fmla="*/ 196317 h 260656"/>
                <a:gd name="connsiteX23" fmla="*/ 204459 w 490647"/>
                <a:gd name="connsiteY23" fmla="*/ 259910 h 260656"/>
                <a:gd name="connsiteX24" fmla="*/ 438177 w 490647"/>
                <a:gd name="connsiteY24" fmla="*/ 171002 h 260656"/>
                <a:gd name="connsiteX25" fmla="*/ 482233 w 490647"/>
                <a:gd name="connsiteY25" fmla="*/ 149861 h 260656"/>
                <a:gd name="connsiteX26" fmla="*/ 490667 w 490647"/>
                <a:gd name="connsiteY26" fmla="*/ 137746 h 260656"/>
                <a:gd name="connsiteX27" fmla="*/ 408897 w 490647"/>
                <a:gd name="connsiteY27" fmla="*/ 82737 h 260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0647" h="260656">
                  <a:moveTo>
                    <a:pt x="408897" y="82737"/>
                  </a:moveTo>
                  <a:cubicBezTo>
                    <a:pt x="391880" y="82737"/>
                    <a:pt x="363181" y="88803"/>
                    <a:pt x="337377" y="95278"/>
                  </a:cubicBezTo>
                  <a:cubicBezTo>
                    <a:pt x="331059" y="96863"/>
                    <a:pt x="326970" y="102664"/>
                    <a:pt x="327113" y="109176"/>
                  </a:cubicBezTo>
                  <a:cubicBezTo>
                    <a:pt x="327119" y="109448"/>
                    <a:pt x="327122" y="109720"/>
                    <a:pt x="327122" y="109995"/>
                  </a:cubicBezTo>
                  <a:cubicBezTo>
                    <a:pt x="327122" y="130611"/>
                    <a:pt x="318045" y="148712"/>
                    <a:pt x="301594" y="160998"/>
                  </a:cubicBezTo>
                  <a:cubicBezTo>
                    <a:pt x="285649" y="172897"/>
                    <a:pt x="265179" y="178446"/>
                    <a:pt x="237175" y="178446"/>
                  </a:cubicBezTo>
                  <a:cubicBezTo>
                    <a:pt x="200499" y="178446"/>
                    <a:pt x="150586" y="168949"/>
                    <a:pt x="84567" y="149425"/>
                  </a:cubicBezTo>
                  <a:cubicBezTo>
                    <a:pt x="77753" y="147410"/>
                    <a:pt x="72937" y="140637"/>
                    <a:pt x="74270" y="133657"/>
                  </a:cubicBezTo>
                  <a:cubicBezTo>
                    <a:pt x="75806" y="125607"/>
                    <a:pt x="83929" y="120786"/>
                    <a:pt x="91541" y="123063"/>
                  </a:cubicBezTo>
                  <a:cubicBezTo>
                    <a:pt x="154523" y="141723"/>
                    <a:pt x="203502" y="151186"/>
                    <a:pt x="237175" y="151186"/>
                  </a:cubicBezTo>
                  <a:cubicBezTo>
                    <a:pt x="265845" y="151186"/>
                    <a:pt x="278382" y="144318"/>
                    <a:pt x="285303" y="139141"/>
                  </a:cubicBezTo>
                  <a:cubicBezTo>
                    <a:pt x="294832" y="132033"/>
                    <a:pt x="299864" y="121958"/>
                    <a:pt x="299864" y="109992"/>
                  </a:cubicBezTo>
                  <a:cubicBezTo>
                    <a:pt x="299864" y="107706"/>
                    <a:pt x="299448" y="105648"/>
                    <a:pt x="299159" y="103516"/>
                  </a:cubicBezTo>
                  <a:cubicBezTo>
                    <a:pt x="293999" y="65889"/>
                    <a:pt x="244454" y="52453"/>
                    <a:pt x="193547" y="42113"/>
                  </a:cubicBezTo>
                  <a:cubicBezTo>
                    <a:pt x="169909" y="37321"/>
                    <a:pt x="152313" y="28843"/>
                    <a:pt x="135304" y="20630"/>
                  </a:cubicBezTo>
                  <a:cubicBezTo>
                    <a:pt x="114328" y="10514"/>
                    <a:pt x="94523" y="958"/>
                    <a:pt x="68170" y="958"/>
                  </a:cubicBezTo>
                  <a:cubicBezTo>
                    <a:pt x="57722" y="958"/>
                    <a:pt x="46687" y="1719"/>
                    <a:pt x="35360" y="3213"/>
                  </a:cubicBezTo>
                  <a:cubicBezTo>
                    <a:pt x="28208" y="4156"/>
                    <a:pt x="23046" y="10571"/>
                    <a:pt x="23585" y="17764"/>
                  </a:cubicBezTo>
                  <a:cubicBezTo>
                    <a:pt x="23981" y="23048"/>
                    <a:pt x="23874" y="27788"/>
                    <a:pt x="23209" y="32275"/>
                  </a:cubicBezTo>
                  <a:lnTo>
                    <a:pt x="2952" y="174197"/>
                  </a:lnTo>
                  <a:cubicBezTo>
                    <a:pt x="2765" y="175474"/>
                    <a:pt x="2392" y="176673"/>
                    <a:pt x="2073" y="177883"/>
                  </a:cubicBezTo>
                  <a:cubicBezTo>
                    <a:pt x="2046" y="178003"/>
                    <a:pt x="1380" y="180505"/>
                    <a:pt x="1354" y="180611"/>
                  </a:cubicBezTo>
                  <a:cubicBezTo>
                    <a:pt x="-217" y="187012"/>
                    <a:pt x="3004" y="193628"/>
                    <a:pt x="9020" y="196317"/>
                  </a:cubicBezTo>
                  <a:cubicBezTo>
                    <a:pt x="73865" y="225331"/>
                    <a:pt x="160431" y="259910"/>
                    <a:pt x="204459" y="259910"/>
                  </a:cubicBezTo>
                  <a:cubicBezTo>
                    <a:pt x="257325" y="259910"/>
                    <a:pt x="366172" y="206406"/>
                    <a:pt x="438177" y="171002"/>
                  </a:cubicBezTo>
                  <a:cubicBezTo>
                    <a:pt x="456763" y="161868"/>
                    <a:pt x="472165" y="154286"/>
                    <a:pt x="482233" y="149861"/>
                  </a:cubicBezTo>
                  <a:cubicBezTo>
                    <a:pt x="487111" y="147718"/>
                    <a:pt x="490610" y="143074"/>
                    <a:pt x="490667" y="137746"/>
                  </a:cubicBezTo>
                  <a:cubicBezTo>
                    <a:pt x="491017" y="105382"/>
                    <a:pt x="457299" y="82737"/>
                    <a:pt x="408897" y="827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/>
            </a:p>
          </p:txBody>
        </p:sp>
      </p:grpSp>
      <p:grpSp>
        <p:nvGrpSpPr>
          <p:cNvPr id="29" name="Gráfico 70">
            <a:extLst>
              <a:ext uri="{FF2B5EF4-FFF2-40B4-BE49-F238E27FC236}">
                <a16:creationId xmlns:a16="http://schemas.microsoft.com/office/drawing/2014/main" id="{09393D1F-9A0D-4845-B97C-EC5DBF751FA6}"/>
              </a:ext>
            </a:extLst>
          </p:cNvPr>
          <p:cNvGrpSpPr/>
          <p:nvPr/>
        </p:nvGrpSpPr>
        <p:grpSpPr>
          <a:xfrm>
            <a:off x="9130149" y="1604442"/>
            <a:ext cx="982761" cy="969216"/>
            <a:chOff x="11000692" y="1589112"/>
            <a:chExt cx="570829" cy="523262"/>
          </a:xfrm>
          <a:solidFill>
            <a:srgbClr val="000000"/>
          </a:solidFill>
        </p:grpSpPr>
        <p:sp>
          <p:nvSpPr>
            <p:cNvPr id="31" name="Forma libre 176">
              <a:extLst>
                <a:ext uri="{FF2B5EF4-FFF2-40B4-BE49-F238E27FC236}">
                  <a16:creationId xmlns:a16="http://schemas.microsoft.com/office/drawing/2014/main" id="{1C7B5137-A94C-7D40-BC7F-8A4227989D97}"/>
                </a:ext>
              </a:extLst>
            </p:cNvPr>
            <p:cNvSpPr/>
            <p:nvPr/>
          </p:nvSpPr>
          <p:spPr>
            <a:xfrm>
              <a:off x="11004085" y="1708035"/>
              <a:ext cx="567435" cy="404338"/>
            </a:xfrm>
            <a:custGeom>
              <a:avLst/>
              <a:gdLst>
                <a:gd name="connsiteX0" fmla="*/ 519867 w 567435"/>
                <a:gd name="connsiteY0" fmla="*/ 0 h 404338"/>
                <a:gd name="connsiteX1" fmla="*/ 115530 w 567435"/>
                <a:gd name="connsiteY1" fmla="*/ 0 h 404338"/>
                <a:gd name="connsiteX2" fmla="*/ 69075 w 567435"/>
                <a:gd name="connsiteY2" fmla="*/ 37233 h 404338"/>
                <a:gd name="connsiteX3" fmla="*/ 973 w 567435"/>
                <a:gd name="connsiteY3" fmla="*/ 267020 h 404338"/>
                <a:gd name="connsiteX4" fmla="*/ 3319 w 567435"/>
                <a:gd name="connsiteY4" fmla="*/ 285880 h 404338"/>
                <a:gd name="connsiteX5" fmla="*/ 44176 w 567435"/>
                <a:gd name="connsiteY5" fmla="*/ 309201 h 404338"/>
                <a:gd name="connsiteX6" fmla="*/ 222560 w 567435"/>
                <a:gd name="connsiteY6" fmla="*/ 309201 h 404338"/>
                <a:gd name="connsiteX7" fmla="*/ 222560 w 567435"/>
                <a:gd name="connsiteY7" fmla="*/ 332985 h 404338"/>
                <a:gd name="connsiteX8" fmla="*/ 210668 w 567435"/>
                <a:gd name="connsiteY8" fmla="*/ 332985 h 404338"/>
                <a:gd name="connsiteX9" fmla="*/ 198775 w 567435"/>
                <a:gd name="connsiteY9" fmla="*/ 344878 h 404338"/>
                <a:gd name="connsiteX10" fmla="*/ 198775 w 567435"/>
                <a:gd name="connsiteY10" fmla="*/ 356769 h 404338"/>
                <a:gd name="connsiteX11" fmla="*/ 32283 w 567435"/>
                <a:gd name="connsiteY11" fmla="*/ 356769 h 404338"/>
                <a:gd name="connsiteX12" fmla="*/ 20390 w 567435"/>
                <a:gd name="connsiteY12" fmla="*/ 368662 h 404338"/>
                <a:gd name="connsiteX13" fmla="*/ 32283 w 567435"/>
                <a:gd name="connsiteY13" fmla="*/ 380554 h 404338"/>
                <a:gd name="connsiteX14" fmla="*/ 198775 w 567435"/>
                <a:gd name="connsiteY14" fmla="*/ 380554 h 404338"/>
                <a:gd name="connsiteX15" fmla="*/ 198775 w 567435"/>
                <a:gd name="connsiteY15" fmla="*/ 392446 h 404338"/>
                <a:gd name="connsiteX16" fmla="*/ 210668 w 567435"/>
                <a:gd name="connsiteY16" fmla="*/ 404339 h 404338"/>
                <a:gd name="connsiteX17" fmla="*/ 258237 w 567435"/>
                <a:gd name="connsiteY17" fmla="*/ 404339 h 404338"/>
                <a:gd name="connsiteX18" fmla="*/ 270130 w 567435"/>
                <a:gd name="connsiteY18" fmla="*/ 392446 h 404338"/>
                <a:gd name="connsiteX19" fmla="*/ 270130 w 567435"/>
                <a:gd name="connsiteY19" fmla="*/ 380554 h 404338"/>
                <a:gd name="connsiteX20" fmla="*/ 436622 w 567435"/>
                <a:gd name="connsiteY20" fmla="*/ 380554 h 404338"/>
                <a:gd name="connsiteX21" fmla="*/ 448515 w 567435"/>
                <a:gd name="connsiteY21" fmla="*/ 368661 h 404338"/>
                <a:gd name="connsiteX22" fmla="*/ 436622 w 567435"/>
                <a:gd name="connsiteY22" fmla="*/ 356769 h 404338"/>
                <a:gd name="connsiteX23" fmla="*/ 270129 w 567435"/>
                <a:gd name="connsiteY23" fmla="*/ 356769 h 404338"/>
                <a:gd name="connsiteX24" fmla="*/ 270129 w 567435"/>
                <a:gd name="connsiteY24" fmla="*/ 344877 h 404338"/>
                <a:gd name="connsiteX25" fmla="*/ 258236 w 567435"/>
                <a:gd name="connsiteY25" fmla="*/ 332984 h 404338"/>
                <a:gd name="connsiteX26" fmla="*/ 246345 w 567435"/>
                <a:gd name="connsiteY26" fmla="*/ 332984 h 404338"/>
                <a:gd name="connsiteX27" fmla="*/ 246345 w 567435"/>
                <a:gd name="connsiteY27" fmla="*/ 309200 h 404338"/>
                <a:gd name="connsiteX28" fmla="*/ 448514 w 567435"/>
                <a:gd name="connsiteY28" fmla="*/ 309200 h 404338"/>
                <a:gd name="connsiteX29" fmla="*/ 494921 w 567435"/>
                <a:gd name="connsiteY29" fmla="*/ 272489 h 404338"/>
                <a:gd name="connsiteX30" fmla="*/ 565032 w 567435"/>
                <a:gd name="connsiteY30" fmla="*/ 61981 h 404338"/>
                <a:gd name="connsiteX31" fmla="*/ 567436 w 567435"/>
                <a:gd name="connsiteY31" fmla="*/ 47569 h 404338"/>
                <a:gd name="connsiteX32" fmla="*/ 519867 w 567435"/>
                <a:gd name="connsiteY32" fmla="*/ 0 h 40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67435" h="404338">
                  <a:moveTo>
                    <a:pt x="519867" y="0"/>
                  </a:moveTo>
                  <a:lnTo>
                    <a:pt x="115530" y="0"/>
                  </a:lnTo>
                  <a:cubicBezTo>
                    <a:pt x="93197" y="0"/>
                    <a:pt x="74010" y="15609"/>
                    <a:pt x="69075" y="37233"/>
                  </a:cubicBezTo>
                  <a:lnTo>
                    <a:pt x="973" y="267020"/>
                  </a:lnTo>
                  <a:cubicBezTo>
                    <a:pt x="-897" y="273325"/>
                    <a:pt x="-49" y="280212"/>
                    <a:pt x="3319" y="285880"/>
                  </a:cubicBezTo>
                  <a:cubicBezTo>
                    <a:pt x="11820" y="300269"/>
                    <a:pt x="27475" y="309201"/>
                    <a:pt x="44176" y="309201"/>
                  </a:cubicBezTo>
                  <a:lnTo>
                    <a:pt x="222560" y="309201"/>
                  </a:lnTo>
                  <a:lnTo>
                    <a:pt x="222560" y="332985"/>
                  </a:lnTo>
                  <a:lnTo>
                    <a:pt x="210668" y="332985"/>
                  </a:lnTo>
                  <a:cubicBezTo>
                    <a:pt x="204094" y="332985"/>
                    <a:pt x="198775" y="338304"/>
                    <a:pt x="198775" y="344878"/>
                  </a:cubicBezTo>
                  <a:lnTo>
                    <a:pt x="198775" y="356769"/>
                  </a:lnTo>
                  <a:lnTo>
                    <a:pt x="32283" y="356769"/>
                  </a:lnTo>
                  <a:cubicBezTo>
                    <a:pt x="25709" y="356769"/>
                    <a:pt x="20390" y="362089"/>
                    <a:pt x="20390" y="368662"/>
                  </a:cubicBezTo>
                  <a:cubicBezTo>
                    <a:pt x="20390" y="375236"/>
                    <a:pt x="25709" y="380554"/>
                    <a:pt x="32283" y="380554"/>
                  </a:cubicBezTo>
                  <a:lnTo>
                    <a:pt x="198775" y="380554"/>
                  </a:lnTo>
                  <a:lnTo>
                    <a:pt x="198775" y="392446"/>
                  </a:lnTo>
                  <a:cubicBezTo>
                    <a:pt x="198775" y="399020"/>
                    <a:pt x="204094" y="404339"/>
                    <a:pt x="210668" y="404339"/>
                  </a:cubicBezTo>
                  <a:lnTo>
                    <a:pt x="258237" y="404339"/>
                  </a:lnTo>
                  <a:cubicBezTo>
                    <a:pt x="264811" y="404339"/>
                    <a:pt x="270130" y="399020"/>
                    <a:pt x="270130" y="392446"/>
                  </a:cubicBezTo>
                  <a:lnTo>
                    <a:pt x="270130" y="380554"/>
                  </a:lnTo>
                  <a:lnTo>
                    <a:pt x="436622" y="380554"/>
                  </a:lnTo>
                  <a:cubicBezTo>
                    <a:pt x="443195" y="380554"/>
                    <a:pt x="448515" y="375234"/>
                    <a:pt x="448515" y="368661"/>
                  </a:cubicBezTo>
                  <a:cubicBezTo>
                    <a:pt x="448515" y="362087"/>
                    <a:pt x="443195" y="356769"/>
                    <a:pt x="436622" y="356769"/>
                  </a:cubicBezTo>
                  <a:lnTo>
                    <a:pt x="270129" y="356769"/>
                  </a:lnTo>
                  <a:lnTo>
                    <a:pt x="270129" y="344877"/>
                  </a:lnTo>
                  <a:cubicBezTo>
                    <a:pt x="270129" y="338303"/>
                    <a:pt x="264810" y="332984"/>
                    <a:pt x="258236" y="332984"/>
                  </a:cubicBezTo>
                  <a:lnTo>
                    <a:pt x="246345" y="332984"/>
                  </a:lnTo>
                  <a:lnTo>
                    <a:pt x="246345" y="309200"/>
                  </a:lnTo>
                  <a:lnTo>
                    <a:pt x="448514" y="309200"/>
                  </a:lnTo>
                  <a:cubicBezTo>
                    <a:pt x="470591" y="309200"/>
                    <a:pt x="489324" y="294137"/>
                    <a:pt x="494921" y="272489"/>
                  </a:cubicBezTo>
                  <a:lnTo>
                    <a:pt x="565032" y="61981"/>
                  </a:lnTo>
                  <a:cubicBezTo>
                    <a:pt x="566647" y="56929"/>
                    <a:pt x="567436" y="52214"/>
                    <a:pt x="567436" y="47569"/>
                  </a:cubicBezTo>
                  <a:cubicBezTo>
                    <a:pt x="567437" y="21334"/>
                    <a:pt x="546103" y="0"/>
                    <a:pt x="519867" y="0"/>
                  </a:cubicBezTo>
                  <a:close/>
                </a:path>
              </a:pathLst>
            </a:custGeom>
            <a:solidFill>
              <a:srgbClr val="000000"/>
            </a:solidFill>
            <a:ln w="10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/>
            </a:p>
          </p:txBody>
        </p:sp>
        <p:sp>
          <p:nvSpPr>
            <p:cNvPr id="32" name="Forma libre 177">
              <a:extLst>
                <a:ext uri="{FF2B5EF4-FFF2-40B4-BE49-F238E27FC236}">
                  <a16:creationId xmlns:a16="http://schemas.microsoft.com/office/drawing/2014/main" id="{9377875E-7A53-2349-B5BD-2C0477E1A6AF}"/>
                </a:ext>
              </a:extLst>
            </p:cNvPr>
            <p:cNvSpPr/>
            <p:nvPr/>
          </p:nvSpPr>
          <p:spPr>
            <a:xfrm>
              <a:off x="11000692" y="1589112"/>
              <a:ext cx="497293" cy="246882"/>
            </a:xfrm>
            <a:custGeom>
              <a:avLst/>
              <a:gdLst>
                <a:gd name="connsiteX0" fmla="*/ 10185 w 497293"/>
                <a:gd name="connsiteY0" fmla="*/ 246754 h 246882"/>
                <a:gd name="connsiteX1" fmla="*/ 11904 w 497293"/>
                <a:gd name="connsiteY1" fmla="*/ 246882 h 246882"/>
                <a:gd name="connsiteX2" fmla="*/ 23297 w 497293"/>
                <a:gd name="connsiteY2" fmla="*/ 238370 h 246882"/>
                <a:gd name="connsiteX3" fmla="*/ 49323 w 497293"/>
                <a:gd name="connsiteY3" fmla="*/ 150548 h 246882"/>
                <a:gd name="connsiteX4" fmla="*/ 49452 w 497293"/>
                <a:gd name="connsiteY4" fmla="*/ 150059 h 246882"/>
                <a:gd name="connsiteX5" fmla="*/ 118925 w 497293"/>
                <a:gd name="connsiteY5" fmla="*/ 95139 h 246882"/>
                <a:gd name="connsiteX6" fmla="*/ 485403 w 497293"/>
                <a:gd name="connsiteY6" fmla="*/ 95139 h 246882"/>
                <a:gd name="connsiteX7" fmla="*/ 495123 w 497293"/>
                <a:gd name="connsiteY7" fmla="*/ 90111 h 246882"/>
                <a:gd name="connsiteX8" fmla="*/ 496610 w 497293"/>
                <a:gd name="connsiteY8" fmla="*/ 79264 h 246882"/>
                <a:gd name="connsiteX9" fmla="*/ 451908 w 497293"/>
                <a:gd name="connsiteY9" fmla="*/ 47570 h 246882"/>
                <a:gd name="connsiteX10" fmla="*/ 230878 w 497293"/>
                <a:gd name="connsiteY10" fmla="*/ 47570 h 246882"/>
                <a:gd name="connsiteX11" fmla="*/ 186792 w 497293"/>
                <a:gd name="connsiteY11" fmla="*/ 3484 h 246882"/>
                <a:gd name="connsiteX12" fmla="*/ 178384 w 497293"/>
                <a:gd name="connsiteY12" fmla="*/ 0 h 246882"/>
                <a:gd name="connsiteX13" fmla="*/ 47570 w 497293"/>
                <a:gd name="connsiteY13" fmla="*/ 0 h 246882"/>
                <a:gd name="connsiteX14" fmla="*/ 0 w 497293"/>
                <a:gd name="connsiteY14" fmla="*/ 47570 h 246882"/>
                <a:gd name="connsiteX15" fmla="*/ 0 w 497293"/>
                <a:gd name="connsiteY15" fmla="*/ 234990 h 246882"/>
                <a:gd name="connsiteX16" fmla="*/ 10185 w 497293"/>
                <a:gd name="connsiteY16" fmla="*/ 246754 h 246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97293" h="246882">
                  <a:moveTo>
                    <a:pt x="10185" y="246754"/>
                  </a:moveTo>
                  <a:cubicBezTo>
                    <a:pt x="10766" y="246847"/>
                    <a:pt x="11334" y="246882"/>
                    <a:pt x="11904" y="246882"/>
                  </a:cubicBezTo>
                  <a:cubicBezTo>
                    <a:pt x="17095" y="246882"/>
                    <a:pt x="21775" y="243479"/>
                    <a:pt x="23297" y="238370"/>
                  </a:cubicBezTo>
                  <a:lnTo>
                    <a:pt x="49323" y="150548"/>
                  </a:lnTo>
                  <a:cubicBezTo>
                    <a:pt x="49370" y="150385"/>
                    <a:pt x="49416" y="150222"/>
                    <a:pt x="49452" y="150059"/>
                  </a:cubicBezTo>
                  <a:cubicBezTo>
                    <a:pt x="57569" y="117727"/>
                    <a:pt x="86139" y="95139"/>
                    <a:pt x="118925" y="95139"/>
                  </a:cubicBezTo>
                  <a:lnTo>
                    <a:pt x="485403" y="95139"/>
                  </a:lnTo>
                  <a:cubicBezTo>
                    <a:pt x="489270" y="95139"/>
                    <a:pt x="492894" y="93257"/>
                    <a:pt x="495123" y="90111"/>
                  </a:cubicBezTo>
                  <a:cubicBezTo>
                    <a:pt x="497342" y="86953"/>
                    <a:pt x="497900" y="82911"/>
                    <a:pt x="496610" y="79264"/>
                  </a:cubicBezTo>
                  <a:cubicBezTo>
                    <a:pt x="489872" y="60310"/>
                    <a:pt x="471907" y="47570"/>
                    <a:pt x="451908" y="47570"/>
                  </a:cubicBezTo>
                  <a:lnTo>
                    <a:pt x="230878" y="47570"/>
                  </a:lnTo>
                  <a:lnTo>
                    <a:pt x="186792" y="3484"/>
                  </a:lnTo>
                  <a:cubicBezTo>
                    <a:pt x="184562" y="1254"/>
                    <a:pt x="181543" y="0"/>
                    <a:pt x="178384" y="0"/>
                  </a:cubicBezTo>
                  <a:lnTo>
                    <a:pt x="47570" y="0"/>
                  </a:lnTo>
                  <a:cubicBezTo>
                    <a:pt x="21334" y="0"/>
                    <a:pt x="0" y="21335"/>
                    <a:pt x="0" y="47570"/>
                  </a:cubicBezTo>
                  <a:lnTo>
                    <a:pt x="0" y="234990"/>
                  </a:lnTo>
                  <a:cubicBezTo>
                    <a:pt x="0" y="240901"/>
                    <a:pt x="4344" y="245907"/>
                    <a:pt x="10185" y="246754"/>
                  </a:cubicBezTo>
                  <a:close/>
                </a:path>
              </a:pathLst>
            </a:custGeom>
            <a:solidFill>
              <a:srgbClr val="000000"/>
            </a:solidFill>
            <a:ln w="10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/>
            </a:p>
          </p:txBody>
        </p:sp>
      </p:grpSp>
      <p:sp>
        <p:nvSpPr>
          <p:cNvPr id="30" name="Gráfico 71">
            <a:extLst>
              <a:ext uri="{FF2B5EF4-FFF2-40B4-BE49-F238E27FC236}">
                <a16:creationId xmlns:a16="http://schemas.microsoft.com/office/drawing/2014/main" id="{D2A4770C-63EA-A647-91BA-26E74EC4D60B}"/>
              </a:ext>
            </a:extLst>
          </p:cNvPr>
          <p:cNvSpPr/>
          <p:nvPr/>
        </p:nvSpPr>
        <p:spPr>
          <a:xfrm>
            <a:off x="7467516" y="4636057"/>
            <a:ext cx="981954" cy="891877"/>
          </a:xfrm>
          <a:custGeom>
            <a:avLst/>
            <a:gdLst>
              <a:gd name="connsiteX0" fmla="*/ 285416 w 570831"/>
              <a:gd name="connsiteY0" fmla="*/ 0 h 570831"/>
              <a:gd name="connsiteX1" fmla="*/ 0 w 570831"/>
              <a:gd name="connsiteY1" fmla="*/ 285416 h 570831"/>
              <a:gd name="connsiteX2" fmla="*/ 285416 w 570831"/>
              <a:gd name="connsiteY2" fmla="*/ 570831 h 570831"/>
              <a:gd name="connsiteX3" fmla="*/ 570831 w 570831"/>
              <a:gd name="connsiteY3" fmla="*/ 285416 h 570831"/>
              <a:gd name="connsiteX4" fmla="*/ 285416 w 570831"/>
              <a:gd name="connsiteY4" fmla="*/ 0 h 570831"/>
              <a:gd name="connsiteX5" fmla="*/ 285416 w 570831"/>
              <a:gd name="connsiteY5" fmla="*/ 71354 h 570831"/>
              <a:gd name="connsiteX6" fmla="*/ 409391 w 570831"/>
              <a:gd name="connsiteY6" fmla="*/ 110980 h 570831"/>
              <a:gd name="connsiteX7" fmla="*/ 285416 w 570831"/>
              <a:gd name="connsiteY7" fmla="*/ 234966 h 570831"/>
              <a:gd name="connsiteX8" fmla="*/ 161440 w 570831"/>
              <a:gd name="connsiteY8" fmla="*/ 110980 h 570831"/>
              <a:gd name="connsiteX9" fmla="*/ 285416 w 570831"/>
              <a:gd name="connsiteY9" fmla="*/ 71354 h 570831"/>
              <a:gd name="connsiteX10" fmla="*/ 71354 w 570831"/>
              <a:gd name="connsiteY10" fmla="*/ 285416 h 570831"/>
              <a:gd name="connsiteX11" fmla="*/ 110980 w 570831"/>
              <a:gd name="connsiteY11" fmla="*/ 161440 h 570831"/>
              <a:gd name="connsiteX12" fmla="*/ 234966 w 570831"/>
              <a:gd name="connsiteY12" fmla="*/ 285416 h 570831"/>
              <a:gd name="connsiteX13" fmla="*/ 110980 w 570831"/>
              <a:gd name="connsiteY13" fmla="*/ 409391 h 570831"/>
              <a:gd name="connsiteX14" fmla="*/ 71354 w 570831"/>
              <a:gd name="connsiteY14" fmla="*/ 285416 h 570831"/>
              <a:gd name="connsiteX15" fmla="*/ 285416 w 570831"/>
              <a:gd name="connsiteY15" fmla="*/ 499477 h 570831"/>
              <a:gd name="connsiteX16" fmla="*/ 161440 w 570831"/>
              <a:gd name="connsiteY16" fmla="*/ 459851 h 570831"/>
              <a:gd name="connsiteX17" fmla="*/ 285416 w 570831"/>
              <a:gd name="connsiteY17" fmla="*/ 335865 h 570831"/>
              <a:gd name="connsiteX18" fmla="*/ 409391 w 570831"/>
              <a:gd name="connsiteY18" fmla="*/ 459851 h 570831"/>
              <a:gd name="connsiteX19" fmla="*/ 285416 w 570831"/>
              <a:gd name="connsiteY19" fmla="*/ 499477 h 570831"/>
              <a:gd name="connsiteX20" fmla="*/ 459851 w 570831"/>
              <a:gd name="connsiteY20" fmla="*/ 409391 h 570831"/>
              <a:gd name="connsiteX21" fmla="*/ 335865 w 570831"/>
              <a:gd name="connsiteY21" fmla="*/ 285416 h 570831"/>
              <a:gd name="connsiteX22" fmla="*/ 459851 w 570831"/>
              <a:gd name="connsiteY22" fmla="*/ 161440 h 570831"/>
              <a:gd name="connsiteX23" fmla="*/ 499477 w 570831"/>
              <a:gd name="connsiteY23" fmla="*/ 285416 h 570831"/>
              <a:gd name="connsiteX24" fmla="*/ 459851 w 570831"/>
              <a:gd name="connsiteY24" fmla="*/ 409391 h 570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70831" h="570831">
                <a:moveTo>
                  <a:pt x="285416" y="0"/>
                </a:moveTo>
                <a:cubicBezTo>
                  <a:pt x="128040" y="0"/>
                  <a:pt x="0" y="128040"/>
                  <a:pt x="0" y="285416"/>
                </a:cubicBezTo>
                <a:cubicBezTo>
                  <a:pt x="0" y="442791"/>
                  <a:pt x="128040" y="570831"/>
                  <a:pt x="285416" y="570831"/>
                </a:cubicBezTo>
                <a:cubicBezTo>
                  <a:pt x="442791" y="570831"/>
                  <a:pt x="570831" y="442791"/>
                  <a:pt x="570831" y="285416"/>
                </a:cubicBezTo>
                <a:cubicBezTo>
                  <a:pt x="570831" y="128040"/>
                  <a:pt x="442791" y="0"/>
                  <a:pt x="285416" y="0"/>
                </a:cubicBezTo>
                <a:close/>
                <a:moveTo>
                  <a:pt x="285416" y="71354"/>
                </a:moveTo>
                <a:cubicBezTo>
                  <a:pt x="330464" y="71354"/>
                  <a:pt x="373051" y="85011"/>
                  <a:pt x="409391" y="110980"/>
                </a:cubicBezTo>
                <a:lnTo>
                  <a:pt x="285416" y="234966"/>
                </a:lnTo>
                <a:lnTo>
                  <a:pt x="161440" y="110980"/>
                </a:lnTo>
                <a:cubicBezTo>
                  <a:pt x="197780" y="85011"/>
                  <a:pt x="240367" y="71354"/>
                  <a:pt x="285416" y="71354"/>
                </a:cubicBezTo>
                <a:close/>
                <a:moveTo>
                  <a:pt x="71354" y="285416"/>
                </a:moveTo>
                <a:cubicBezTo>
                  <a:pt x="71354" y="240367"/>
                  <a:pt x="85011" y="197780"/>
                  <a:pt x="110980" y="161440"/>
                </a:cubicBezTo>
                <a:lnTo>
                  <a:pt x="234966" y="285416"/>
                </a:lnTo>
                <a:lnTo>
                  <a:pt x="110980" y="409391"/>
                </a:lnTo>
                <a:cubicBezTo>
                  <a:pt x="85011" y="373051"/>
                  <a:pt x="71354" y="330464"/>
                  <a:pt x="71354" y="285416"/>
                </a:cubicBezTo>
                <a:close/>
                <a:moveTo>
                  <a:pt x="285416" y="499477"/>
                </a:moveTo>
                <a:cubicBezTo>
                  <a:pt x="240367" y="499477"/>
                  <a:pt x="197780" y="485820"/>
                  <a:pt x="161440" y="459851"/>
                </a:cubicBezTo>
                <a:lnTo>
                  <a:pt x="285416" y="335865"/>
                </a:lnTo>
                <a:lnTo>
                  <a:pt x="409391" y="459851"/>
                </a:lnTo>
                <a:cubicBezTo>
                  <a:pt x="373051" y="485820"/>
                  <a:pt x="330464" y="499477"/>
                  <a:pt x="285416" y="499477"/>
                </a:cubicBezTo>
                <a:close/>
                <a:moveTo>
                  <a:pt x="459851" y="409391"/>
                </a:moveTo>
                <a:lnTo>
                  <a:pt x="335865" y="285416"/>
                </a:lnTo>
                <a:lnTo>
                  <a:pt x="459851" y="161440"/>
                </a:lnTo>
                <a:cubicBezTo>
                  <a:pt x="485820" y="197780"/>
                  <a:pt x="499477" y="240367"/>
                  <a:pt x="499477" y="285416"/>
                </a:cubicBezTo>
                <a:cubicBezTo>
                  <a:pt x="499477" y="330464"/>
                  <a:pt x="485820" y="373051"/>
                  <a:pt x="459851" y="409391"/>
                </a:cubicBezTo>
                <a:close/>
              </a:path>
            </a:pathLst>
          </a:custGeom>
          <a:solidFill>
            <a:srgbClr val="A50021"/>
          </a:solidFill>
          <a:ln w="1098" cap="flat">
            <a:noFill/>
            <a:prstDash val="solid"/>
            <a:miter/>
          </a:ln>
        </p:spPr>
        <p:txBody>
          <a:bodyPr rtlCol="0" anchor="ctr"/>
          <a:lstStyle/>
          <a:p>
            <a:endParaRPr lang="es-MX"/>
          </a:p>
        </p:txBody>
      </p:sp>
      <p:cxnSp>
        <p:nvCxnSpPr>
          <p:cNvPr id="5" name="Ravni poveznik sa strelicom 4"/>
          <p:cNvCxnSpPr/>
          <p:nvPr/>
        </p:nvCxnSpPr>
        <p:spPr>
          <a:xfrm>
            <a:off x="3696101" y="2573656"/>
            <a:ext cx="519764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avni poveznik sa strelicom 48"/>
          <p:cNvCxnSpPr/>
          <p:nvPr/>
        </p:nvCxnSpPr>
        <p:spPr>
          <a:xfrm>
            <a:off x="7467516" y="2556440"/>
            <a:ext cx="519764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Ravni poveznik sa strelicom 49"/>
          <p:cNvCxnSpPr/>
          <p:nvPr/>
        </p:nvCxnSpPr>
        <p:spPr>
          <a:xfrm>
            <a:off x="5519217" y="5230659"/>
            <a:ext cx="519764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375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utnik 7"/>
          <p:cNvSpPr/>
          <p:nvPr/>
        </p:nvSpPr>
        <p:spPr>
          <a:xfrm>
            <a:off x="0" y="-16590"/>
            <a:ext cx="12192000" cy="653298"/>
          </a:xfrm>
          <a:prstGeom prst="rect">
            <a:avLst/>
          </a:prstGeom>
          <a:solidFill>
            <a:srgbClr val="002060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lIns="360000" rtlCol="0" anchor="ctr"/>
          <a:lstStyle/>
          <a:p>
            <a:pPr lvl="0">
              <a:defRPr/>
            </a:pPr>
            <a:r>
              <a:rPr lang="hr-HR" sz="2400" b="1" kern="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Liberalizacija tržišta </a:t>
            </a:r>
            <a:r>
              <a:rPr lang="hr-HR" sz="240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pružanja usluga potrošačkog kreditiranja</a:t>
            </a:r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5" t="1154" r="30083" b="2354"/>
          <a:stretch/>
        </p:blipFill>
        <p:spPr>
          <a:xfrm>
            <a:off x="11675698" y="71564"/>
            <a:ext cx="359783" cy="476990"/>
          </a:xfrm>
          <a:prstGeom prst="rect">
            <a:avLst/>
          </a:prstGeom>
        </p:spPr>
      </p:pic>
      <p:sp>
        <p:nvSpPr>
          <p:cNvPr id="11" name="Rezervirano mjesto broja slajda 228"/>
          <p:cNvSpPr txBox="1">
            <a:spLocks/>
          </p:cNvSpPr>
          <p:nvPr/>
        </p:nvSpPr>
        <p:spPr>
          <a:xfrm>
            <a:off x="11755836" y="6542745"/>
            <a:ext cx="19950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sr-Latn-RS"/>
            </a:defPPr>
            <a:lvl1pPr marL="0" algn="l" defTabSz="914400" rtl="0" eaLnBrk="1" latinLnBrk="0" hangingPunct="1">
              <a:defRPr lang="en-US" sz="800" b="0" i="0" kern="1200" smtClean="0">
                <a:solidFill>
                  <a:schemeClr val="tx2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7C3DC-F2BD-3444-971E-438EC79B522A}" type="slidenum">
              <a:rPr kumimoji="0" lang="en-GB" sz="10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Pravokutnik 8"/>
          <p:cNvSpPr/>
          <p:nvPr/>
        </p:nvSpPr>
        <p:spPr>
          <a:xfrm>
            <a:off x="320039" y="1153821"/>
            <a:ext cx="11664475" cy="355803"/>
          </a:xfrm>
          <a:prstGeom prst="rect">
            <a:avLst/>
          </a:prstGeom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r-HR" sz="1600" b="1" dirty="0" smtClean="0"/>
              <a:t>Vjerovnik</a:t>
            </a:r>
            <a:r>
              <a:rPr lang="hr-HR" sz="1600" b="1" dirty="0"/>
              <a:t>, odnosno kreditni posrednik, ne može pružati, odnosno posredovati pri potrošačkom kreditiranju bez </a:t>
            </a:r>
            <a:r>
              <a:rPr lang="hr-HR" sz="1600" b="1" dirty="0" smtClean="0"/>
              <a:t>odobrenja! </a:t>
            </a:r>
            <a:endParaRPr lang="hr-HR" sz="15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Pravokutnik 11"/>
          <p:cNvSpPr/>
          <p:nvPr/>
        </p:nvSpPr>
        <p:spPr>
          <a:xfrm>
            <a:off x="320039" y="1807664"/>
            <a:ext cx="4993872" cy="4096800"/>
          </a:xfrm>
          <a:prstGeom prst="rect">
            <a:avLst/>
          </a:prstGeom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hr-HR" sz="1600" b="1" u="sng" dirty="0" smtClean="0"/>
          </a:p>
        </p:txBody>
      </p:sp>
      <p:sp>
        <p:nvSpPr>
          <p:cNvPr id="13" name="Strelica dolje 12"/>
          <p:cNvSpPr/>
          <p:nvPr/>
        </p:nvSpPr>
        <p:spPr>
          <a:xfrm rot="16200000">
            <a:off x="5951410" y="2771871"/>
            <a:ext cx="444097" cy="1635711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Pravokutnik 13"/>
          <p:cNvSpPr/>
          <p:nvPr/>
        </p:nvSpPr>
        <p:spPr>
          <a:xfrm>
            <a:off x="6991314" y="1807665"/>
            <a:ext cx="4993200" cy="4096800"/>
          </a:xfrm>
          <a:prstGeom prst="rect">
            <a:avLst/>
          </a:prstGeom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hr-HR" sz="1600" dirty="0"/>
          </a:p>
        </p:txBody>
      </p:sp>
      <p:sp>
        <p:nvSpPr>
          <p:cNvPr id="4" name="TekstniOkvir 3"/>
          <p:cNvSpPr txBox="1"/>
          <p:nvPr/>
        </p:nvSpPr>
        <p:spPr>
          <a:xfrm>
            <a:off x="320039" y="1999832"/>
            <a:ext cx="4993872" cy="364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r-HR" sz="1500" b="1" u="sng" dirty="0"/>
              <a:t>Važeći Zakon o potrošačkom </a:t>
            </a:r>
            <a:r>
              <a:rPr lang="hr-HR" sz="1500" b="1" u="sng" dirty="0" smtClean="0"/>
              <a:t>kreditiranju</a:t>
            </a:r>
            <a:endParaRPr lang="hr-HR" sz="1500" b="1" u="sng" dirty="0"/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sz="1500" dirty="0"/>
              <a:t>Vjerovnici kojima je Ministarstvo financija izdalo odobrenje za pružanje usluga potrošačkog kreditiranja mogu pružati isključivo usluge </a:t>
            </a:r>
            <a:r>
              <a:rPr lang="hr-HR" sz="1500" u="sng" dirty="0"/>
              <a:t>namjenskog potrošačkog kreditiranja u svrhu razvitka glavne djelatnosti koju pretežito obavljaju.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sz="1500" dirty="0"/>
              <a:t>Djelatnost pružanja usluga potrošačkog kreditiranja ne može biti glavna djelatnost vjerovnika, osim ako je vjerovnik kreditna institucija, kreditna unija ili </a:t>
            </a:r>
            <a:r>
              <a:rPr lang="hr-HR" sz="1500" dirty="0" err="1"/>
              <a:t>leasing</a:t>
            </a:r>
            <a:r>
              <a:rPr lang="hr-HR" sz="1500" dirty="0"/>
              <a:t> društvo koje obavlja poslove financijskog </a:t>
            </a:r>
            <a:r>
              <a:rPr lang="hr-HR" sz="1500" dirty="0" err="1"/>
              <a:t>leasinga</a:t>
            </a:r>
            <a:r>
              <a:rPr lang="hr-HR" sz="1500" dirty="0"/>
              <a:t> kao poslove koji u smislu ovoga Zakona, po svojoj gospodarskoj biti odgovaraju poslovima potrošačkog kreditiranja.</a:t>
            </a:r>
            <a:endParaRPr lang="hr-HR" sz="1500" b="1" u="sng" dirty="0"/>
          </a:p>
          <a:p>
            <a:endParaRPr lang="hr-HR" dirty="0"/>
          </a:p>
        </p:txBody>
      </p:sp>
      <p:sp>
        <p:nvSpPr>
          <p:cNvPr id="5" name="TekstniOkvir 4"/>
          <p:cNvSpPr txBox="1"/>
          <p:nvPr/>
        </p:nvSpPr>
        <p:spPr>
          <a:xfrm>
            <a:off x="7110372" y="1953758"/>
            <a:ext cx="4565326" cy="3673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r-HR" sz="1500" b="1" u="sng" dirty="0"/>
              <a:t>Nacrt prijedloga </a:t>
            </a:r>
            <a:r>
              <a:rPr lang="hr-HR" sz="1500" b="1" u="sng" dirty="0" smtClean="0"/>
              <a:t>zakona</a:t>
            </a:r>
            <a:endParaRPr lang="hr-HR" sz="1500" b="1" u="sng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500" dirty="0"/>
              <a:t>Nacrtom prijedloga zakona napušta se navedeni koncept ograničenog kreditiranja vezanog uz glavnu djelatnost vjerovnika </a:t>
            </a:r>
            <a:r>
              <a:rPr lang="hr-HR" sz="1500" b="1" u="sng" dirty="0"/>
              <a:t>te se omogućava svim subjektima koji ispunjavaju propisane uvjete da se bave djelatnošću potrošačkog kreditiranja kao samostalnom gospodarskom aktivnošću</a:t>
            </a:r>
            <a:r>
              <a:rPr lang="hr-HR" sz="1500" dirty="0"/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r-HR" sz="15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1500" dirty="0"/>
              <a:t>Time se tržište liberalizira, povećava njegova fleksibilnost i prilagođava suvremenim poslovnim modelima, osobito u digitalnom okruženju. Istodobno se potiče tržišno natjecanje i širi ponuda proizvoda, uz zadržavanje i dodatno jačanje regulatornih i nadzornih standarda zaštite potrošača.</a:t>
            </a:r>
          </a:p>
          <a:p>
            <a:endParaRPr lang="hr-HR" sz="1500" dirty="0"/>
          </a:p>
        </p:txBody>
      </p:sp>
    </p:spTree>
    <p:extLst>
      <p:ext uri="{BB962C8B-B14F-4D97-AF65-F5344CB8AC3E}">
        <p14:creationId xmlns:p14="http://schemas.microsoft.com/office/powerpoint/2010/main" val="249650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8954</TotalTime>
  <Words>1826</Words>
  <Application>Microsoft Office PowerPoint</Application>
  <PresentationFormat>Široki zaslon</PresentationFormat>
  <Paragraphs>183</Paragraphs>
  <Slides>16</Slides>
  <Notes>10</Notes>
  <HiddenSlides>0</HiddenSlides>
  <MMClips>0</MMClips>
  <ScaleCrop>false</ScaleCrop>
  <HeadingPairs>
    <vt:vector size="6" baseType="variant">
      <vt:variant>
        <vt:lpstr>Korišteni fontovi</vt:lpstr>
      </vt:variant>
      <vt:variant>
        <vt:i4>9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16</vt:i4>
      </vt:variant>
    </vt:vector>
  </HeadingPairs>
  <TitlesOfParts>
    <vt:vector size="26" baseType="lpstr">
      <vt:lpstr>Arial</vt:lpstr>
      <vt:lpstr>Calibri</vt:lpstr>
      <vt:lpstr>Calibri Light</vt:lpstr>
      <vt:lpstr>Georgia</vt:lpstr>
      <vt:lpstr>Lato Light</vt:lpstr>
      <vt:lpstr>Roboto Light</vt:lpstr>
      <vt:lpstr>Times New Roman</vt:lpstr>
      <vt:lpstr>UniCredit</vt:lpstr>
      <vt:lpstr>Wingdings</vt:lpstr>
      <vt:lpstr>Tema sustava Office</vt:lpstr>
      <vt:lpstr>  Nacrt prijedloga Zakona o potrošačkim kreditima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MFIN</dc:creator>
  <cp:lastModifiedBy>Amalija</cp:lastModifiedBy>
  <cp:revision>82</cp:revision>
  <dcterms:created xsi:type="dcterms:W3CDTF">2026-02-10T09:20:42Z</dcterms:created>
  <dcterms:modified xsi:type="dcterms:W3CDTF">2026-03-09T12:41:55Z</dcterms:modified>
</cp:coreProperties>
</file>